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4"/>
  </p:sldMasterIdLst>
  <p:notesMasterIdLst>
    <p:notesMasterId r:id="rId40"/>
  </p:notesMasterIdLst>
  <p:handoutMasterIdLst>
    <p:handoutMasterId r:id="rId41"/>
  </p:handoutMasterIdLst>
  <p:sldIdLst>
    <p:sldId id="269" r:id="rId5"/>
    <p:sldId id="303" r:id="rId6"/>
    <p:sldId id="289" r:id="rId7"/>
    <p:sldId id="290" r:id="rId8"/>
    <p:sldId id="291" r:id="rId9"/>
    <p:sldId id="257" r:id="rId10"/>
    <p:sldId id="270" r:id="rId11"/>
    <p:sldId id="271" r:id="rId12"/>
    <p:sldId id="272" r:id="rId13"/>
    <p:sldId id="273" r:id="rId14"/>
    <p:sldId id="274" r:id="rId15"/>
    <p:sldId id="275" r:id="rId16"/>
    <p:sldId id="299" r:id="rId17"/>
    <p:sldId id="300" r:id="rId18"/>
    <p:sldId id="276" r:id="rId19"/>
    <p:sldId id="256" r:id="rId20"/>
    <p:sldId id="277" r:id="rId21"/>
    <p:sldId id="278" r:id="rId22"/>
    <p:sldId id="279" r:id="rId23"/>
    <p:sldId id="280" r:id="rId24"/>
    <p:sldId id="281" r:id="rId25"/>
    <p:sldId id="283" r:id="rId26"/>
    <p:sldId id="295" r:id="rId27"/>
    <p:sldId id="293" r:id="rId28"/>
    <p:sldId id="294" r:id="rId29"/>
    <p:sldId id="301" r:id="rId30"/>
    <p:sldId id="302" r:id="rId31"/>
    <p:sldId id="305" r:id="rId32"/>
    <p:sldId id="306" r:id="rId33"/>
    <p:sldId id="296" r:id="rId34"/>
    <p:sldId id="297" r:id="rId35"/>
    <p:sldId id="298" r:id="rId36"/>
    <p:sldId id="304" r:id="rId37"/>
    <p:sldId id="307" r:id="rId38"/>
    <p:sldId id="308" r:id="rId39"/>
  </p:sldIdLst>
  <p:sldSz cx="9144000" cy="6858000" type="screen4x3"/>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6023"/>
    <a:srgbClr val="FFA3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0764" autoAdjust="0"/>
  </p:normalViewPr>
  <p:slideViewPr>
    <p:cSldViewPr snapToGrid="0">
      <p:cViewPr varScale="1">
        <p:scale>
          <a:sx n="60" d="100"/>
          <a:sy n="60" d="100"/>
        </p:scale>
        <p:origin x="-1356" y="-84"/>
      </p:cViewPr>
      <p:guideLst>
        <p:guide orient="horz" pos="2160"/>
        <p:guide pos="2880"/>
      </p:guideLst>
    </p:cSldViewPr>
  </p:slideViewPr>
  <p:outlineViewPr>
    <p:cViewPr>
      <p:scale>
        <a:sx n="33" d="100"/>
        <a:sy n="33" d="100"/>
      </p:scale>
      <p:origin x="0" y="0"/>
    </p:cViewPr>
  </p:outlineViewPr>
  <p:notesTextViewPr>
    <p:cViewPr>
      <p:scale>
        <a:sx n="50" d="100"/>
        <a:sy n="50" d="100"/>
      </p:scale>
      <p:origin x="0" y="0"/>
    </p:cViewPr>
  </p:notesTextViewPr>
  <p:sorterViewPr>
    <p:cViewPr>
      <p:scale>
        <a:sx n="66" d="100"/>
        <a:sy n="66" d="100"/>
      </p:scale>
      <p:origin x="0" y="0"/>
    </p:cViewPr>
  </p:sorterViewPr>
  <p:notesViewPr>
    <p:cSldViewPr snapToGrid="0">
      <p:cViewPr varScale="1">
        <p:scale>
          <a:sx n="81" d="100"/>
          <a:sy n="81" d="100"/>
        </p:scale>
        <p:origin x="-2040" y="-7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iagrams/_rels/data9.xml.rels><?xml version="1.0" encoding="UTF-8" standalone="yes"?>
<Relationships xmlns="http://schemas.openxmlformats.org/package/2006/relationships"><Relationship Id="rId1" Type="http://schemas.openxmlformats.org/officeDocument/2006/relationships/hyperlink" Target="http://www.amphi.com/departments/technology/whiteboard/lessonplans.html"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iagrams/_rels/drawing9.xml.rels><?xml version="1.0" encoding="UTF-8" standalone="yes"?>
<Relationships xmlns="http://schemas.openxmlformats.org/package/2006/relationships"><Relationship Id="rId1" Type="http://schemas.openxmlformats.org/officeDocument/2006/relationships/hyperlink" Target="http://www.amphi.com/departments/technology/whiteboard/lessonplans.html" TargetMode="Externa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25197F-9EDB-4473-8429-D784507909EF}" type="doc">
      <dgm:prSet loTypeId="urn:microsoft.com/office/officeart/2005/8/layout/cycle7" loCatId="cycle" qsTypeId="urn:microsoft.com/office/officeart/2005/8/quickstyle/3d7" qsCatId="3D" csTypeId="urn:microsoft.com/office/officeart/2005/8/colors/colorful1#1" csCatId="colorful" phldr="1"/>
      <dgm:spPr/>
      <dgm:t>
        <a:bodyPr/>
        <a:lstStyle/>
        <a:p>
          <a:endParaRPr lang="el-GR"/>
        </a:p>
      </dgm:t>
    </dgm:pt>
    <dgm:pt modelId="{0DB0DC32-1404-4829-9EAE-A52C30EB17E7}">
      <dgm:prSet phldrT="[Text]"/>
      <dgm:spPr>
        <a:blipFill rotWithShape="0">
          <a:blip xmlns:r="http://schemas.openxmlformats.org/officeDocument/2006/relationships" r:embed="rId1"/>
          <a:stretch>
            <a:fillRect/>
          </a:stretch>
        </a:blipFill>
      </dgm:spPr>
      <dgm:t>
        <a:bodyPr/>
        <a:lstStyle/>
        <a:p>
          <a:r>
            <a:rPr lang="en-US" dirty="0" smtClean="0"/>
            <a:t> </a:t>
          </a:r>
          <a:endParaRPr lang="el-GR" dirty="0"/>
        </a:p>
      </dgm:t>
    </dgm:pt>
    <dgm:pt modelId="{CF3C4310-8561-4A5D-AB2C-350A019E0286}" type="parTrans" cxnId="{C4671BB2-C6A0-4F33-9215-001C581D5E41}">
      <dgm:prSet/>
      <dgm:spPr/>
      <dgm:t>
        <a:bodyPr/>
        <a:lstStyle/>
        <a:p>
          <a:endParaRPr lang="el-GR"/>
        </a:p>
      </dgm:t>
    </dgm:pt>
    <dgm:pt modelId="{F2112AE2-2B7A-431E-9A7F-934FCE81AACE}" type="sibTrans" cxnId="{C4671BB2-C6A0-4F33-9215-001C581D5E41}">
      <dgm:prSet/>
      <dgm:spPr/>
      <dgm:t>
        <a:bodyPr/>
        <a:lstStyle/>
        <a:p>
          <a:endParaRPr lang="el-GR"/>
        </a:p>
      </dgm:t>
    </dgm:pt>
    <dgm:pt modelId="{45451BD1-18B0-45A3-A155-8E5109B5E4D7}">
      <dgm:prSet phldrT="[Text]"/>
      <dgm:spPr>
        <a:blipFill rotWithShape="0">
          <a:blip xmlns:r="http://schemas.openxmlformats.org/officeDocument/2006/relationships" r:embed="rId2"/>
          <a:stretch>
            <a:fillRect/>
          </a:stretch>
        </a:blipFill>
      </dgm:spPr>
      <dgm:t>
        <a:bodyPr/>
        <a:lstStyle/>
        <a:p>
          <a:r>
            <a:rPr lang="en-US" dirty="0" smtClean="0"/>
            <a:t> </a:t>
          </a:r>
          <a:endParaRPr lang="el-GR" dirty="0"/>
        </a:p>
      </dgm:t>
    </dgm:pt>
    <dgm:pt modelId="{C449CA0D-B06B-4F4A-BF25-AD1AFF71305F}" type="parTrans" cxnId="{8860D5D5-D689-46E2-9ADF-075D5F1011B4}">
      <dgm:prSet/>
      <dgm:spPr/>
      <dgm:t>
        <a:bodyPr/>
        <a:lstStyle/>
        <a:p>
          <a:endParaRPr lang="el-GR"/>
        </a:p>
      </dgm:t>
    </dgm:pt>
    <dgm:pt modelId="{13F16B6E-02BF-4433-A447-9F784F11017A}" type="sibTrans" cxnId="{8860D5D5-D689-46E2-9ADF-075D5F1011B4}">
      <dgm:prSet/>
      <dgm:spPr/>
      <dgm:t>
        <a:bodyPr/>
        <a:lstStyle/>
        <a:p>
          <a:endParaRPr lang="el-GR"/>
        </a:p>
      </dgm:t>
    </dgm:pt>
    <dgm:pt modelId="{2253C1F2-3D41-48EC-8198-B2E795E2C91D}">
      <dgm:prSet phldrT="[Text]"/>
      <dgm:spPr>
        <a:blipFill rotWithShape="0">
          <a:blip xmlns:r="http://schemas.openxmlformats.org/officeDocument/2006/relationships" r:embed="rId3"/>
          <a:stretch>
            <a:fillRect/>
          </a:stretch>
        </a:blipFill>
      </dgm:spPr>
      <dgm:t>
        <a:bodyPr/>
        <a:lstStyle/>
        <a:p>
          <a:r>
            <a:rPr lang="en-US" dirty="0" smtClean="0"/>
            <a:t> </a:t>
          </a:r>
          <a:endParaRPr lang="el-GR" dirty="0"/>
        </a:p>
      </dgm:t>
    </dgm:pt>
    <dgm:pt modelId="{4DA61922-F100-4811-8C56-9175CFC85DBD}" type="parTrans" cxnId="{E823553F-310E-4632-B345-8F095F3B55AF}">
      <dgm:prSet/>
      <dgm:spPr/>
      <dgm:t>
        <a:bodyPr/>
        <a:lstStyle/>
        <a:p>
          <a:endParaRPr lang="el-GR"/>
        </a:p>
      </dgm:t>
    </dgm:pt>
    <dgm:pt modelId="{C4DB60EB-D457-4C4E-8BB1-D00525899AC9}" type="sibTrans" cxnId="{E823553F-310E-4632-B345-8F095F3B55AF}">
      <dgm:prSet/>
      <dgm:spPr/>
      <dgm:t>
        <a:bodyPr/>
        <a:lstStyle/>
        <a:p>
          <a:endParaRPr lang="el-GR"/>
        </a:p>
      </dgm:t>
    </dgm:pt>
    <dgm:pt modelId="{87E43A8B-4AEF-4F4B-9CB0-338FF38085A9}" type="pres">
      <dgm:prSet presAssocID="{6225197F-9EDB-4473-8429-D784507909EF}" presName="Name0" presStyleCnt="0">
        <dgm:presLayoutVars>
          <dgm:dir/>
          <dgm:resizeHandles val="exact"/>
        </dgm:presLayoutVars>
      </dgm:prSet>
      <dgm:spPr/>
      <dgm:t>
        <a:bodyPr/>
        <a:lstStyle/>
        <a:p>
          <a:endParaRPr lang="el-GR"/>
        </a:p>
      </dgm:t>
    </dgm:pt>
    <dgm:pt modelId="{3EB59607-3A45-417A-A6B7-F9A61815585D}" type="pres">
      <dgm:prSet presAssocID="{0DB0DC32-1404-4829-9EAE-A52C30EB17E7}" presName="node" presStyleLbl="node1" presStyleIdx="0" presStyleCnt="3" custScaleX="142676" custScaleY="266612" custRadScaleRad="100018" custRadScaleInc="1812">
        <dgm:presLayoutVars>
          <dgm:bulletEnabled val="1"/>
        </dgm:presLayoutVars>
      </dgm:prSet>
      <dgm:spPr/>
      <dgm:t>
        <a:bodyPr/>
        <a:lstStyle/>
        <a:p>
          <a:endParaRPr lang="el-GR"/>
        </a:p>
      </dgm:t>
    </dgm:pt>
    <dgm:pt modelId="{DB1F37F8-FC4A-4003-B387-542FC9F81728}" type="pres">
      <dgm:prSet presAssocID="{F2112AE2-2B7A-431E-9A7F-934FCE81AACE}" presName="sibTrans" presStyleLbl="sibTrans2D1" presStyleIdx="0" presStyleCnt="3"/>
      <dgm:spPr>
        <a:prstGeom prst="leftArrow">
          <a:avLst/>
        </a:prstGeom>
      </dgm:spPr>
      <dgm:t>
        <a:bodyPr/>
        <a:lstStyle/>
        <a:p>
          <a:endParaRPr lang="el-GR"/>
        </a:p>
      </dgm:t>
    </dgm:pt>
    <dgm:pt modelId="{7005DCBD-C3AA-4A2D-9C08-4FA7E2CF140D}" type="pres">
      <dgm:prSet presAssocID="{F2112AE2-2B7A-431E-9A7F-934FCE81AACE}" presName="connectorText" presStyleLbl="sibTrans2D1" presStyleIdx="0" presStyleCnt="3"/>
      <dgm:spPr/>
      <dgm:t>
        <a:bodyPr/>
        <a:lstStyle/>
        <a:p>
          <a:endParaRPr lang="el-GR"/>
        </a:p>
      </dgm:t>
    </dgm:pt>
    <dgm:pt modelId="{70064654-AF2B-4025-BEF6-A4C3216D1E8B}" type="pres">
      <dgm:prSet presAssocID="{45451BD1-18B0-45A3-A155-8E5109B5E4D7}" presName="node" presStyleLbl="node1" presStyleIdx="1" presStyleCnt="3">
        <dgm:presLayoutVars>
          <dgm:bulletEnabled val="1"/>
        </dgm:presLayoutVars>
      </dgm:prSet>
      <dgm:spPr/>
      <dgm:t>
        <a:bodyPr/>
        <a:lstStyle/>
        <a:p>
          <a:endParaRPr lang="el-GR"/>
        </a:p>
      </dgm:t>
    </dgm:pt>
    <dgm:pt modelId="{872D514F-9C91-42B3-9017-AB3425B749D0}" type="pres">
      <dgm:prSet presAssocID="{13F16B6E-02BF-4433-A447-9F784F11017A}" presName="sibTrans" presStyleLbl="sibTrans2D1" presStyleIdx="1" presStyleCnt="3"/>
      <dgm:spPr>
        <a:prstGeom prst="leftArrow">
          <a:avLst/>
        </a:prstGeom>
      </dgm:spPr>
      <dgm:t>
        <a:bodyPr/>
        <a:lstStyle/>
        <a:p>
          <a:endParaRPr lang="el-GR"/>
        </a:p>
      </dgm:t>
    </dgm:pt>
    <dgm:pt modelId="{9AC11282-6DC7-431B-8DBC-10E4A1901959}" type="pres">
      <dgm:prSet presAssocID="{13F16B6E-02BF-4433-A447-9F784F11017A}" presName="connectorText" presStyleLbl="sibTrans2D1" presStyleIdx="1" presStyleCnt="3"/>
      <dgm:spPr/>
      <dgm:t>
        <a:bodyPr/>
        <a:lstStyle/>
        <a:p>
          <a:endParaRPr lang="el-GR"/>
        </a:p>
      </dgm:t>
    </dgm:pt>
    <dgm:pt modelId="{BD6DB3F1-6106-4982-888B-1A57DD452FEB}" type="pres">
      <dgm:prSet presAssocID="{2253C1F2-3D41-48EC-8198-B2E795E2C91D}" presName="node" presStyleLbl="node1" presStyleIdx="2" presStyleCnt="3" custRadScaleRad="97069" custRadScaleInc="-1673">
        <dgm:presLayoutVars>
          <dgm:bulletEnabled val="1"/>
        </dgm:presLayoutVars>
      </dgm:prSet>
      <dgm:spPr/>
      <dgm:t>
        <a:bodyPr/>
        <a:lstStyle/>
        <a:p>
          <a:endParaRPr lang="el-GR"/>
        </a:p>
      </dgm:t>
    </dgm:pt>
    <dgm:pt modelId="{00B12657-47B0-49E1-B122-C31FC19D2381}" type="pres">
      <dgm:prSet presAssocID="{C4DB60EB-D457-4C4E-8BB1-D00525899AC9}" presName="sibTrans" presStyleLbl="sibTrans2D1" presStyleIdx="2" presStyleCnt="3" custScaleY="82933" custLinFactNeighborX="1367"/>
      <dgm:spPr>
        <a:prstGeom prst="leftArrow">
          <a:avLst/>
        </a:prstGeom>
      </dgm:spPr>
      <dgm:t>
        <a:bodyPr/>
        <a:lstStyle/>
        <a:p>
          <a:endParaRPr lang="el-GR"/>
        </a:p>
      </dgm:t>
    </dgm:pt>
    <dgm:pt modelId="{690DC10C-FD1A-4579-9F18-A10255217BF5}" type="pres">
      <dgm:prSet presAssocID="{C4DB60EB-D457-4C4E-8BB1-D00525899AC9}" presName="connectorText" presStyleLbl="sibTrans2D1" presStyleIdx="2" presStyleCnt="3"/>
      <dgm:spPr/>
      <dgm:t>
        <a:bodyPr/>
        <a:lstStyle/>
        <a:p>
          <a:endParaRPr lang="el-GR"/>
        </a:p>
      </dgm:t>
    </dgm:pt>
  </dgm:ptLst>
  <dgm:cxnLst>
    <dgm:cxn modelId="{C4671BB2-C6A0-4F33-9215-001C581D5E41}" srcId="{6225197F-9EDB-4473-8429-D784507909EF}" destId="{0DB0DC32-1404-4829-9EAE-A52C30EB17E7}" srcOrd="0" destOrd="0" parTransId="{CF3C4310-8561-4A5D-AB2C-350A019E0286}" sibTransId="{F2112AE2-2B7A-431E-9A7F-934FCE81AACE}"/>
    <dgm:cxn modelId="{4EAA3105-BC05-4C42-BF02-6D0C2FC4A675}" type="presOf" srcId="{F2112AE2-2B7A-431E-9A7F-934FCE81AACE}" destId="{DB1F37F8-FC4A-4003-B387-542FC9F81728}" srcOrd="0" destOrd="0" presId="urn:microsoft.com/office/officeart/2005/8/layout/cycle7"/>
    <dgm:cxn modelId="{6E409A79-CAD8-4546-8BB4-221D79C1F0A3}" type="presOf" srcId="{13F16B6E-02BF-4433-A447-9F784F11017A}" destId="{872D514F-9C91-42B3-9017-AB3425B749D0}" srcOrd="0" destOrd="0" presId="urn:microsoft.com/office/officeart/2005/8/layout/cycle7"/>
    <dgm:cxn modelId="{0D49D142-EC27-4F6A-91EF-E90094F6E807}" type="presOf" srcId="{45451BD1-18B0-45A3-A155-8E5109B5E4D7}" destId="{70064654-AF2B-4025-BEF6-A4C3216D1E8B}" srcOrd="0" destOrd="0" presId="urn:microsoft.com/office/officeart/2005/8/layout/cycle7"/>
    <dgm:cxn modelId="{D882EBBC-15FA-4D32-8FB2-0256E1B63899}" type="presOf" srcId="{13F16B6E-02BF-4433-A447-9F784F11017A}" destId="{9AC11282-6DC7-431B-8DBC-10E4A1901959}" srcOrd="1" destOrd="0" presId="urn:microsoft.com/office/officeart/2005/8/layout/cycle7"/>
    <dgm:cxn modelId="{A52121F2-B43C-46D1-AF67-92E6F2FD6239}" type="presOf" srcId="{C4DB60EB-D457-4C4E-8BB1-D00525899AC9}" destId="{00B12657-47B0-49E1-B122-C31FC19D2381}" srcOrd="0" destOrd="0" presId="urn:microsoft.com/office/officeart/2005/8/layout/cycle7"/>
    <dgm:cxn modelId="{7A37244B-EB0A-4B0E-BEB6-003115A38C93}" type="presOf" srcId="{6225197F-9EDB-4473-8429-D784507909EF}" destId="{87E43A8B-4AEF-4F4B-9CB0-338FF38085A9}" srcOrd="0" destOrd="0" presId="urn:microsoft.com/office/officeart/2005/8/layout/cycle7"/>
    <dgm:cxn modelId="{E823553F-310E-4632-B345-8F095F3B55AF}" srcId="{6225197F-9EDB-4473-8429-D784507909EF}" destId="{2253C1F2-3D41-48EC-8198-B2E795E2C91D}" srcOrd="2" destOrd="0" parTransId="{4DA61922-F100-4811-8C56-9175CFC85DBD}" sibTransId="{C4DB60EB-D457-4C4E-8BB1-D00525899AC9}"/>
    <dgm:cxn modelId="{00450615-63EC-43A5-B222-A7A72D00C78B}" type="presOf" srcId="{0DB0DC32-1404-4829-9EAE-A52C30EB17E7}" destId="{3EB59607-3A45-417A-A6B7-F9A61815585D}" srcOrd="0" destOrd="0" presId="urn:microsoft.com/office/officeart/2005/8/layout/cycle7"/>
    <dgm:cxn modelId="{8860D5D5-D689-46E2-9ADF-075D5F1011B4}" srcId="{6225197F-9EDB-4473-8429-D784507909EF}" destId="{45451BD1-18B0-45A3-A155-8E5109B5E4D7}" srcOrd="1" destOrd="0" parTransId="{C449CA0D-B06B-4F4A-BF25-AD1AFF71305F}" sibTransId="{13F16B6E-02BF-4433-A447-9F784F11017A}"/>
    <dgm:cxn modelId="{A7EDD549-5CDD-4F9E-8DF4-774C45529AFA}" type="presOf" srcId="{2253C1F2-3D41-48EC-8198-B2E795E2C91D}" destId="{BD6DB3F1-6106-4982-888B-1A57DD452FEB}" srcOrd="0" destOrd="0" presId="urn:microsoft.com/office/officeart/2005/8/layout/cycle7"/>
    <dgm:cxn modelId="{1682F6B6-48D1-4A89-9A16-D0D46B55767F}" type="presOf" srcId="{C4DB60EB-D457-4C4E-8BB1-D00525899AC9}" destId="{690DC10C-FD1A-4579-9F18-A10255217BF5}" srcOrd="1" destOrd="0" presId="urn:microsoft.com/office/officeart/2005/8/layout/cycle7"/>
    <dgm:cxn modelId="{67EFDDAD-3C9D-400E-A934-5AE6801D3284}" type="presOf" srcId="{F2112AE2-2B7A-431E-9A7F-934FCE81AACE}" destId="{7005DCBD-C3AA-4A2D-9C08-4FA7E2CF140D}" srcOrd="1" destOrd="0" presId="urn:microsoft.com/office/officeart/2005/8/layout/cycle7"/>
    <dgm:cxn modelId="{505B1A82-6F6B-47E1-8DD0-482C8C8A902A}" type="presParOf" srcId="{87E43A8B-4AEF-4F4B-9CB0-338FF38085A9}" destId="{3EB59607-3A45-417A-A6B7-F9A61815585D}" srcOrd="0" destOrd="0" presId="urn:microsoft.com/office/officeart/2005/8/layout/cycle7"/>
    <dgm:cxn modelId="{FFCD34C7-6360-4EFC-9868-1DF7A33915CA}" type="presParOf" srcId="{87E43A8B-4AEF-4F4B-9CB0-338FF38085A9}" destId="{DB1F37F8-FC4A-4003-B387-542FC9F81728}" srcOrd="1" destOrd="0" presId="urn:microsoft.com/office/officeart/2005/8/layout/cycle7"/>
    <dgm:cxn modelId="{D48D26D0-24B9-475A-B01F-8A07358CDE8C}" type="presParOf" srcId="{DB1F37F8-FC4A-4003-B387-542FC9F81728}" destId="{7005DCBD-C3AA-4A2D-9C08-4FA7E2CF140D}" srcOrd="0" destOrd="0" presId="urn:microsoft.com/office/officeart/2005/8/layout/cycle7"/>
    <dgm:cxn modelId="{A58E37F0-EBAD-4FB1-B17E-5F427C6077AF}" type="presParOf" srcId="{87E43A8B-4AEF-4F4B-9CB0-338FF38085A9}" destId="{70064654-AF2B-4025-BEF6-A4C3216D1E8B}" srcOrd="2" destOrd="0" presId="urn:microsoft.com/office/officeart/2005/8/layout/cycle7"/>
    <dgm:cxn modelId="{C908195C-1B50-441C-A515-EA081940BD5E}" type="presParOf" srcId="{87E43A8B-4AEF-4F4B-9CB0-338FF38085A9}" destId="{872D514F-9C91-42B3-9017-AB3425B749D0}" srcOrd="3" destOrd="0" presId="urn:microsoft.com/office/officeart/2005/8/layout/cycle7"/>
    <dgm:cxn modelId="{E0779348-2902-4154-AE4E-684649AFCA40}" type="presParOf" srcId="{872D514F-9C91-42B3-9017-AB3425B749D0}" destId="{9AC11282-6DC7-431B-8DBC-10E4A1901959}" srcOrd="0" destOrd="0" presId="urn:microsoft.com/office/officeart/2005/8/layout/cycle7"/>
    <dgm:cxn modelId="{CF69CCFA-6BB2-43C8-915E-9A4E658F1970}" type="presParOf" srcId="{87E43A8B-4AEF-4F4B-9CB0-338FF38085A9}" destId="{BD6DB3F1-6106-4982-888B-1A57DD452FEB}" srcOrd="4" destOrd="0" presId="urn:microsoft.com/office/officeart/2005/8/layout/cycle7"/>
    <dgm:cxn modelId="{FEA37196-8ABD-49F9-87DD-26DB3FC68FFF}" type="presParOf" srcId="{87E43A8B-4AEF-4F4B-9CB0-338FF38085A9}" destId="{00B12657-47B0-49E1-B122-C31FC19D2381}" srcOrd="5" destOrd="0" presId="urn:microsoft.com/office/officeart/2005/8/layout/cycle7"/>
    <dgm:cxn modelId="{898E76F7-1E21-4EE4-BDA0-850B50E9C8C6}" type="presParOf" srcId="{00B12657-47B0-49E1-B122-C31FC19D2381}" destId="{690DC10C-FD1A-4579-9F18-A10255217BF5}" srcOrd="0" destOrd="0" presId="urn:microsoft.com/office/officeart/2005/8/layout/cycle7"/>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F18750-7830-4359-A6CC-438591C4F051}" type="doc">
      <dgm:prSet loTypeId="urn:microsoft.com/office/officeart/2005/8/layout/pyramid1" loCatId="pyramid" qsTypeId="urn:microsoft.com/office/officeart/2005/8/quickstyle/3d4" qsCatId="3D" csTypeId="urn:microsoft.com/office/officeart/2005/8/colors/colorful3" csCatId="colorful" phldr="1"/>
      <dgm:spPr/>
    </dgm:pt>
    <dgm:pt modelId="{F35B6A50-400B-4B9D-AD48-69A3DFC29B07}">
      <dgm:prSet phldrT="[Text]" custT="1"/>
      <dgm:spPr/>
      <dgm:t>
        <a:bodyPr/>
        <a:lstStyle/>
        <a:p>
          <a:r>
            <a:rPr lang="el-GR" sz="2800" dirty="0" smtClean="0"/>
            <a:t>Ενισχυμένα διαδραστικό</a:t>
          </a:r>
          <a:endParaRPr lang="el-GR" sz="2800" dirty="0"/>
        </a:p>
      </dgm:t>
    </dgm:pt>
    <dgm:pt modelId="{1D6CC773-4045-45C7-84E8-CCE16659BB3D}" type="parTrans" cxnId="{A9FEC4F9-2A65-4F22-97C6-0B0F8EF3E7D6}">
      <dgm:prSet/>
      <dgm:spPr/>
      <dgm:t>
        <a:bodyPr/>
        <a:lstStyle/>
        <a:p>
          <a:endParaRPr lang="el-GR"/>
        </a:p>
      </dgm:t>
    </dgm:pt>
    <dgm:pt modelId="{8A157FC0-71CF-4C79-A779-75CB81003042}" type="sibTrans" cxnId="{A9FEC4F9-2A65-4F22-97C6-0B0F8EF3E7D6}">
      <dgm:prSet/>
      <dgm:spPr/>
      <dgm:t>
        <a:bodyPr/>
        <a:lstStyle/>
        <a:p>
          <a:endParaRPr lang="el-GR"/>
        </a:p>
      </dgm:t>
    </dgm:pt>
    <dgm:pt modelId="{AFE3CA27-A6EC-4978-BBCB-44D89F18C1C3}">
      <dgm:prSet phldrT="[Text]" custT="1"/>
      <dgm:spPr/>
      <dgm:t>
        <a:bodyPr/>
        <a:lstStyle/>
        <a:p>
          <a:pPr algn="ctr"/>
          <a:r>
            <a:rPr lang="el-GR" sz="2800" dirty="0" smtClean="0"/>
            <a:t>Παρουσιαστικό</a:t>
          </a:r>
          <a:endParaRPr lang="el-GR" sz="3200" dirty="0"/>
        </a:p>
      </dgm:t>
    </dgm:pt>
    <dgm:pt modelId="{8B0E0BBA-9852-4D87-A880-823E2ACD0175}" type="parTrans" cxnId="{A6588EE0-9B9F-485F-AC71-65F1B3E53A88}">
      <dgm:prSet/>
      <dgm:spPr/>
      <dgm:t>
        <a:bodyPr/>
        <a:lstStyle/>
        <a:p>
          <a:endParaRPr lang="el-GR"/>
        </a:p>
      </dgm:t>
    </dgm:pt>
    <dgm:pt modelId="{E3DDEA63-854E-4FC2-A175-7AA0E2367B13}" type="sibTrans" cxnId="{A6588EE0-9B9F-485F-AC71-65F1B3E53A88}">
      <dgm:prSet/>
      <dgm:spPr/>
      <dgm:t>
        <a:bodyPr/>
        <a:lstStyle/>
        <a:p>
          <a:endParaRPr lang="el-GR"/>
        </a:p>
      </dgm:t>
    </dgm:pt>
    <dgm:pt modelId="{14A2EFA3-503A-4A44-8DC1-1798A71F179A}">
      <dgm:prSet phldrT="[Text]" custT="1"/>
      <dgm:spPr>
        <a:solidFill>
          <a:schemeClr val="accent2">
            <a:lumMod val="60000"/>
            <a:lumOff val="40000"/>
          </a:schemeClr>
        </a:solidFill>
      </dgm:spPr>
      <dgm:t>
        <a:bodyPr/>
        <a:lstStyle/>
        <a:p>
          <a:r>
            <a:rPr lang="el-GR" sz="2800" dirty="0" smtClean="0"/>
            <a:t>Διαδραστικό</a:t>
          </a:r>
          <a:endParaRPr lang="el-GR" sz="3200" dirty="0"/>
        </a:p>
      </dgm:t>
    </dgm:pt>
    <dgm:pt modelId="{FAE89519-B7B3-45E5-BCBB-0BE33F44518B}" type="sibTrans" cxnId="{9FA4ED39-5D0B-48AE-BC4C-685BE27FEFC4}">
      <dgm:prSet/>
      <dgm:spPr/>
      <dgm:t>
        <a:bodyPr/>
        <a:lstStyle/>
        <a:p>
          <a:endParaRPr lang="el-GR"/>
        </a:p>
      </dgm:t>
    </dgm:pt>
    <dgm:pt modelId="{07D14F3A-4C2F-4113-A922-6DF877242A35}" type="parTrans" cxnId="{9FA4ED39-5D0B-48AE-BC4C-685BE27FEFC4}">
      <dgm:prSet/>
      <dgm:spPr/>
      <dgm:t>
        <a:bodyPr/>
        <a:lstStyle/>
        <a:p>
          <a:endParaRPr lang="el-GR"/>
        </a:p>
      </dgm:t>
    </dgm:pt>
    <dgm:pt modelId="{0016929A-2780-4D81-966C-6EC4690D2DD4}" type="pres">
      <dgm:prSet presAssocID="{59F18750-7830-4359-A6CC-438591C4F051}" presName="Name0" presStyleCnt="0">
        <dgm:presLayoutVars>
          <dgm:dir/>
          <dgm:animLvl val="lvl"/>
          <dgm:resizeHandles val="exact"/>
        </dgm:presLayoutVars>
      </dgm:prSet>
      <dgm:spPr/>
    </dgm:pt>
    <dgm:pt modelId="{B782749A-51A7-41D5-B8A1-7E80746AD9CC}" type="pres">
      <dgm:prSet presAssocID="{F35B6A50-400B-4B9D-AD48-69A3DFC29B07}" presName="Name8" presStyleCnt="0"/>
      <dgm:spPr/>
    </dgm:pt>
    <dgm:pt modelId="{A84301DB-BEFD-4AEF-99B2-2A9D56984E7A}" type="pres">
      <dgm:prSet presAssocID="{F35B6A50-400B-4B9D-AD48-69A3DFC29B07}" presName="level" presStyleLbl="node1" presStyleIdx="0" presStyleCnt="3">
        <dgm:presLayoutVars>
          <dgm:chMax val="1"/>
          <dgm:bulletEnabled val="1"/>
        </dgm:presLayoutVars>
      </dgm:prSet>
      <dgm:spPr/>
      <dgm:t>
        <a:bodyPr/>
        <a:lstStyle/>
        <a:p>
          <a:endParaRPr lang="el-GR"/>
        </a:p>
      </dgm:t>
    </dgm:pt>
    <dgm:pt modelId="{8D7B80C3-3980-408B-9474-3A1452D9DBFF}" type="pres">
      <dgm:prSet presAssocID="{F35B6A50-400B-4B9D-AD48-69A3DFC29B07}" presName="levelTx" presStyleLbl="revTx" presStyleIdx="0" presStyleCnt="0">
        <dgm:presLayoutVars>
          <dgm:chMax val="1"/>
          <dgm:bulletEnabled val="1"/>
        </dgm:presLayoutVars>
      </dgm:prSet>
      <dgm:spPr/>
      <dgm:t>
        <a:bodyPr/>
        <a:lstStyle/>
        <a:p>
          <a:endParaRPr lang="el-GR"/>
        </a:p>
      </dgm:t>
    </dgm:pt>
    <dgm:pt modelId="{D5C506A0-15A5-48C6-BA7D-FC81CACAC942}" type="pres">
      <dgm:prSet presAssocID="{14A2EFA3-503A-4A44-8DC1-1798A71F179A}" presName="Name8" presStyleCnt="0"/>
      <dgm:spPr/>
    </dgm:pt>
    <dgm:pt modelId="{DFE74A0A-1BFA-4EE3-9BB8-AF4F5481FB96}" type="pres">
      <dgm:prSet presAssocID="{14A2EFA3-503A-4A44-8DC1-1798A71F179A}" presName="level" presStyleLbl="node1" presStyleIdx="1" presStyleCnt="3">
        <dgm:presLayoutVars>
          <dgm:chMax val="1"/>
          <dgm:bulletEnabled val="1"/>
        </dgm:presLayoutVars>
      </dgm:prSet>
      <dgm:spPr/>
      <dgm:t>
        <a:bodyPr/>
        <a:lstStyle/>
        <a:p>
          <a:endParaRPr lang="el-GR"/>
        </a:p>
      </dgm:t>
    </dgm:pt>
    <dgm:pt modelId="{A3F4C64B-D5E2-4EF0-8DA2-1E753298D4D8}" type="pres">
      <dgm:prSet presAssocID="{14A2EFA3-503A-4A44-8DC1-1798A71F179A}" presName="levelTx" presStyleLbl="revTx" presStyleIdx="0" presStyleCnt="0">
        <dgm:presLayoutVars>
          <dgm:chMax val="1"/>
          <dgm:bulletEnabled val="1"/>
        </dgm:presLayoutVars>
      </dgm:prSet>
      <dgm:spPr/>
      <dgm:t>
        <a:bodyPr/>
        <a:lstStyle/>
        <a:p>
          <a:endParaRPr lang="el-GR"/>
        </a:p>
      </dgm:t>
    </dgm:pt>
    <dgm:pt modelId="{BDD775CE-52A6-41EC-AA4E-FC80CFE787D6}" type="pres">
      <dgm:prSet presAssocID="{AFE3CA27-A6EC-4978-BBCB-44D89F18C1C3}" presName="Name8" presStyleCnt="0"/>
      <dgm:spPr/>
    </dgm:pt>
    <dgm:pt modelId="{AF889D9E-08A7-409F-A101-CB45E4DABD41}" type="pres">
      <dgm:prSet presAssocID="{AFE3CA27-A6EC-4978-BBCB-44D89F18C1C3}" presName="level" presStyleLbl="node1" presStyleIdx="2" presStyleCnt="3" custLinFactNeighborY="833">
        <dgm:presLayoutVars>
          <dgm:chMax val="1"/>
          <dgm:bulletEnabled val="1"/>
        </dgm:presLayoutVars>
      </dgm:prSet>
      <dgm:spPr/>
      <dgm:t>
        <a:bodyPr/>
        <a:lstStyle/>
        <a:p>
          <a:endParaRPr lang="el-GR"/>
        </a:p>
      </dgm:t>
    </dgm:pt>
    <dgm:pt modelId="{1F8E2CF0-86CC-453D-AF23-AF42D06D27D0}" type="pres">
      <dgm:prSet presAssocID="{AFE3CA27-A6EC-4978-BBCB-44D89F18C1C3}" presName="levelTx" presStyleLbl="revTx" presStyleIdx="0" presStyleCnt="0">
        <dgm:presLayoutVars>
          <dgm:chMax val="1"/>
          <dgm:bulletEnabled val="1"/>
        </dgm:presLayoutVars>
      </dgm:prSet>
      <dgm:spPr/>
      <dgm:t>
        <a:bodyPr/>
        <a:lstStyle/>
        <a:p>
          <a:endParaRPr lang="el-GR"/>
        </a:p>
      </dgm:t>
    </dgm:pt>
  </dgm:ptLst>
  <dgm:cxnLst>
    <dgm:cxn modelId="{0A4BF716-57EB-450C-9CEA-B21D06EF9BED}" type="presOf" srcId="{F35B6A50-400B-4B9D-AD48-69A3DFC29B07}" destId="{8D7B80C3-3980-408B-9474-3A1452D9DBFF}" srcOrd="1" destOrd="0" presId="urn:microsoft.com/office/officeart/2005/8/layout/pyramid1"/>
    <dgm:cxn modelId="{AB986398-9787-4B6D-A244-2C313DBD9DF8}" type="presOf" srcId="{AFE3CA27-A6EC-4978-BBCB-44D89F18C1C3}" destId="{1F8E2CF0-86CC-453D-AF23-AF42D06D27D0}" srcOrd="1" destOrd="0" presId="urn:microsoft.com/office/officeart/2005/8/layout/pyramid1"/>
    <dgm:cxn modelId="{D726C9DC-67F0-43D9-8BA1-87B7C1E022C8}" type="presOf" srcId="{F35B6A50-400B-4B9D-AD48-69A3DFC29B07}" destId="{A84301DB-BEFD-4AEF-99B2-2A9D56984E7A}" srcOrd="0" destOrd="0" presId="urn:microsoft.com/office/officeart/2005/8/layout/pyramid1"/>
    <dgm:cxn modelId="{7F193B66-17ED-4194-B598-09D4CBB41812}" type="presOf" srcId="{14A2EFA3-503A-4A44-8DC1-1798A71F179A}" destId="{DFE74A0A-1BFA-4EE3-9BB8-AF4F5481FB96}" srcOrd="0" destOrd="0" presId="urn:microsoft.com/office/officeart/2005/8/layout/pyramid1"/>
    <dgm:cxn modelId="{DB0E246E-4E97-4153-8DA5-CA681CDF990C}" type="presOf" srcId="{14A2EFA3-503A-4A44-8DC1-1798A71F179A}" destId="{A3F4C64B-D5E2-4EF0-8DA2-1E753298D4D8}" srcOrd="1" destOrd="0" presId="urn:microsoft.com/office/officeart/2005/8/layout/pyramid1"/>
    <dgm:cxn modelId="{D43AAE9C-9EB1-4532-A8D3-CE21D47F0686}" type="presOf" srcId="{59F18750-7830-4359-A6CC-438591C4F051}" destId="{0016929A-2780-4D81-966C-6EC4690D2DD4}" srcOrd="0" destOrd="0" presId="urn:microsoft.com/office/officeart/2005/8/layout/pyramid1"/>
    <dgm:cxn modelId="{A5230D4A-DB8F-40A9-B0F1-3CE0FE219512}" type="presOf" srcId="{AFE3CA27-A6EC-4978-BBCB-44D89F18C1C3}" destId="{AF889D9E-08A7-409F-A101-CB45E4DABD41}" srcOrd="0" destOrd="0" presId="urn:microsoft.com/office/officeart/2005/8/layout/pyramid1"/>
    <dgm:cxn modelId="{A9FEC4F9-2A65-4F22-97C6-0B0F8EF3E7D6}" srcId="{59F18750-7830-4359-A6CC-438591C4F051}" destId="{F35B6A50-400B-4B9D-AD48-69A3DFC29B07}" srcOrd="0" destOrd="0" parTransId="{1D6CC773-4045-45C7-84E8-CCE16659BB3D}" sibTransId="{8A157FC0-71CF-4C79-A779-75CB81003042}"/>
    <dgm:cxn modelId="{A6588EE0-9B9F-485F-AC71-65F1B3E53A88}" srcId="{59F18750-7830-4359-A6CC-438591C4F051}" destId="{AFE3CA27-A6EC-4978-BBCB-44D89F18C1C3}" srcOrd="2" destOrd="0" parTransId="{8B0E0BBA-9852-4D87-A880-823E2ACD0175}" sibTransId="{E3DDEA63-854E-4FC2-A175-7AA0E2367B13}"/>
    <dgm:cxn modelId="{9FA4ED39-5D0B-48AE-BC4C-685BE27FEFC4}" srcId="{59F18750-7830-4359-A6CC-438591C4F051}" destId="{14A2EFA3-503A-4A44-8DC1-1798A71F179A}" srcOrd="1" destOrd="0" parTransId="{07D14F3A-4C2F-4113-A922-6DF877242A35}" sibTransId="{FAE89519-B7B3-45E5-BCBB-0BE33F44518B}"/>
    <dgm:cxn modelId="{CE41E8B6-F9F2-4F5E-A4BC-759DC45B0102}" type="presParOf" srcId="{0016929A-2780-4D81-966C-6EC4690D2DD4}" destId="{B782749A-51A7-41D5-B8A1-7E80746AD9CC}" srcOrd="0" destOrd="0" presId="urn:microsoft.com/office/officeart/2005/8/layout/pyramid1"/>
    <dgm:cxn modelId="{08088096-BE63-462E-BDA7-9496822FFB4E}" type="presParOf" srcId="{B782749A-51A7-41D5-B8A1-7E80746AD9CC}" destId="{A84301DB-BEFD-4AEF-99B2-2A9D56984E7A}" srcOrd="0" destOrd="0" presId="urn:microsoft.com/office/officeart/2005/8/layout/pyramid1"/>
    <dgm:cxn modelId="{F2E73239-00BB-4B2A-9C6C-84EFB70488C7}" type="presParOf" srcId="{B782749A-51A7-41D5-B8A1-7E80746AD9CC}" destId="{8D7B80C3-3980-408B-9474-3A1452D9DBFF}" srcOrd="1" destOrd="0" presId="urn:microsoft.com/office/officeart/2005/8/layout/pyramid1"/>
    <dgm:cxn modelId="{B99044B6-82C9-4A1D-9F0A-2FEFFB9617BD}" type="presParOf" srcId="{0016929A-2780-4D81-966C-6EC4690D2DD4}" destId="{D5C506A0-15A5-48C6-BA7D-FC81CACAC942}" srcOrd="1" destOrd="0" presId="urn:microsoft.com/office/officeart/2005/8/layout/pyramid1"/>
    <dgm:cxn modelId="{36D91FCA-9DF8-4566-A53C-7E0640CFFC30}" type="presParOf" srcId="{D5C506A0-15A5-48C6-BA7D-FC81CACAC942}" destId="{DFE74A0A-1BFA-4EE3-9BB8-AF4F5481FB96}" srcOrd="0" destOrd="0" presId="urn:microsoft.com/office/officeart/2005/8/layout/pyramid1"/>
    <dgm:cxn modelId="{DEB91715-32C1-49F3-B32C-42AC42F22C51}" type="presParOf" srcId="{D5C506A0-15A5-48C6-BA7D-FC81CACAC942}" destId="{A3F4C64B-D5E2-4EF0-8DA2-1E753298D4D8}" srcOrd="1" destOrd="0" presId="urn:microsoft.com/office/officeart/2005/8/layout/pyramid1"/>
    <dgm:cxn modelId="{8A1DC51A-E35F-4374-8D8F-1CA606EA8D45}" type="presParOf" srcId="{0016929A-2780-4D81-966C-6EC4690D2DD4}" destId="{BDD775CE-52A6-41EC-AA4E-FC80CFE787D6}" srcOrd="2" destOrd="0" presId="urn:microsoft.com/office/officeart/2005/8/layout/pyramid1"/>
    <dgm:cxn modelId="{95065059-5493-4291-9606-3200F55D62AE}" type="presParOf" srcId="{BDD775CE-52A6-41EC-AA4E-FC80CFE787D6}" destId="{AF889D9E-08A7-409F-A101-CB45E4DABD41}" srcOrd="0" destOrd="0" presId="urn:microsoft.com/office/officeart/2005/8/layout/pyramid1"/>
    <dgm:cxn modelId="{290B55C3-3546-4051-8BC0-82A9708B0835}" type="presParOf" srcId="{BDD775CE-52A6-41EC-AA4E-FC80CFE787D6}" destId="{1F8E2CF0-86CC-453D-AF23-AF42D06D27D0}"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6B9255-166B-48E2-84BF-CFE128B58D7F}" type="doc">
      <dgm:prSet loTypeId="urn:microsoft.com/office/officeart/2005/8/layout/vList2" loCatId="list" qsTypeId="urn:microsoft.com/office/officeart/2005/8/quickstyle/simple4" qsCatId="simple" csTypeId="urn:microsoft.com/office/officeart/2005/8/colors/accent3_4" csCatId="accent3" phldr="1"/>
      <dgm:spPr/>
      <dgm:t>
        <a:bodyPr/>
        <a:lstStyle/>
        <a:p>
          <a:endParaRPr lang="el-GR"/>
        </a:p>
      </dgm:t>
    </dgm:pt>
    <dgm:pt modelId="{BCDD58A1-A835-4A64-BD97-000D4F21F152}">
      <dgm:prSet custT="1"/>
      <dgm:spPr/>
      <dgm:t>
        <a:bodyPr/>
        <a:lstStyle/>
        <a:p>
          <a:pPr rtl="0"/>
          <a:r>
            <a:rPr lang="en-GB" sz="2000" b="0" i="0" baseline="0" dirty="0" smtClean="0"/>
            <a:t>drag-and-drop</a:t>
          </a:r>
          <a:r>
            <a:rPr lang="el-GR" sz="2000" b="0" i="0" dirty="0" smtClean="0"/>
            <a:t> («σύρε κι άφησε»)</a:t>
          </a:r>
          <a:endParaRPr lang="el-GR" sz="2000" b="0" i="0" dirty="0"/>
        </a:p>
      </dgm:t>
    </dgm:pt>
    <dgm:pt modelId="{19A454FA-2ED3-4FEA-8A97-42E1D666E16F}" type="parTrans" cxnId="{6BFEC845-65FE-4826-B842-357528FE3698}">
      <dgm:prSet/>
      <dgm:spPr/>
      <dgm:t>
        <a:bodyPr/>
        <a:lstStyle/>
        <a:p>
          <a:endParaRPr lang="el-GR"/>
        </a:p>
      </dgm:t>
    </dgm:pt>
    <dgm:pt modelId="{45E45D7F-642D-480B-B684-22577CF36B75}" type="sibTrans" cxnId="{6BFEC845-65FE-4826-B842-357528FE3698}">
      <dgm:prSet/>
      <dgm:spPr/>
      <dgm:t>
        <a:bodyPr/>
        <a:lstStyle/>
        <a:p>
          <a:endParaRPr lang="el-GR"/>
        </a:p>
      </dgm:t>
    </dgm:pt>
    <dgm:pt modelId="{12D48543-104A-4F62-88D5-87F7A9D7CDC3}">
      <dgm:prSet custT="1"/>
      <dgm:spPr/>
      <dgm:t>
        <a:bodyPr/>
        <a:lstStyle/>
        <a:p>
          <a:pPr rtl="0"/>
          <a:r>
            <a:rPr lang="el-GR" sz="2000" baseline="0" dirty="0" smtClean="0"/>
            <a:t>Απλής αντιστοίχησης</a:t>
          </a:r>
          <a:endParaRPr lang="el-GR" sz="2000" b="0" i="0" baseline="0" dirty="0"/>
        </a:p>
      </dgm:t>
    </dgm:pt>
    <dgm:pt modelId="{7350D162-F949-4FEA-B2FD-865C4FD3DB4F}" type="parTrans" cxnId="{19E953C2-A7DA-40D6-82DF-7796AFFE2AD8}">
      <dgm:prSet/>
      <dgm:spPr/>
      <dgm:t>
        <a:bodyPr/>
        <a:lstStyle/>
        <a:p>
          <a:endParaRPr lang="el-GR"/>
        </a:p>
      </dgm:t>
    </dgm:pt>
    <dgm:pt modelId="{46BCEC3C-85E3-4A07-9767-4649E4762353}" type="sibTrans" cxnId="{19E953C2-A7DA-40D6-82DF-7796AFFE2AD8}">
      <dgm:prSet/>
      <dgm:spPr/>
      <dgm:t>
        <a:bodyPr/>
        <a:lstStyle/>
        <a:p>
          <a:endParaRPr lang="el-GR"/>
        </a:p>
      </dgm:t>
    </dgm:pt>
    <dgm:pt modelId="{7FD2E58C-C73B-45F0-8918-3C04D36FAEA7}">
      <dgm:prSet custT="1"/>
      <dgm:spPr/>
      <dgm:t>
        <a:bodyPr/>
        <a:lstStyle/>
        <a:p>
          <a:pPr rtl="0"/>
          <a:r>
            <a:rPr lang="el-GR" sz="2000" b="0" i="0" baseline="0" dirty="0" smtClean="0"/>
            <a:t>Απόκρυψης-εμφάνισης</a:t>
          </a:r>
          <a:endParaRPr lang="el-GR" sz="2000" dirty="0"/>
        </a:p>
      </dgm:t>
    </dgm:pt>
    <dgm:pt modelId="{4F63CA84-36F1-46F8-9D94-F09B4C0F5268}" type="parTrans" cxnId="{6AFF18A5-FB77-4148-B641-F9D6BEF13352}">
      <dgm:prSet/>
      <dgm:spPr/>
      <dgm:t>
        <a:bodyPr/>
        <a:lstStyle/>
        <a:p>
          <a:endParaRPr lang="el-GR"/>
        </a:p>
      </dgm:t>
    </dgm:pt>
    <dgm:pt modelId="{9AAD386F-A10D-4D83-AED8-1D63CD7EDAFD}" type="sibTrans" cxnId="{6AFF18A5-FB77-4148-B641-F9D6BEF13352}">
      <dgm:prSet/>
      <dgm:spPr/>
      <dgm:t>
        <a:bodyPr/>
        <a:lstStyle/>
        <a:p>
          <a:endParaRPr lang="el-GR"/>
        </a:p>
      </dgm:t>
    </dgm:pt>
    <dgm:pt modelId="{648B7759-8916-4CF2-A709-C98EF8A0470E}">
      <dgm:prSet custT="1"/>
      <dgm:spPr/>
      <dgm:t>
        <a:bodyPr/>
        <a:lstStyle/>
        <a:p>
          <a:pPr rtl="0"/>
          <a:r>
            <a:rPr lang="el-GR" sz="2000" dirty="0" smtClean="0"/>
            <a:t>Συμπλήρωσης</a:t>
          </a:r>
          <a:endParaRPr lang="el-GR" sz="2000" dirty="0"/>
        </a:p>
      </dgm:t>
    </dgm:pt>
    <dgm:pt modelId="{BB75B9CC-485A-4BCA-873B-80A438C091AB}" type="parTrans" cxnId="{3D3D55FB-4E3A-4C24-8056-0CA4DCDFDE0D}">
      <dgm:prSet/>
      <dgm:spPr/>
      <dgm:t>
        <a:bodyPr/>
        <a:lstStyle/>
        <a:p>
          <a:endParaRPr lang="el-GR"/>
        </a:p>
      </dgm:t>
    </dgm:pt>
    <dgm:pt modelId="{8AD1792F-7F57-4ED5-842E-535C09B80F26}" type="sibTrans" cxnId="{3D3D55FB-4E3A-4C24-8056-0CA4DCDFDE0D}">
      <dgm:prSet/>
      <dgm:spPr/>
      <dgm:t>
        <a:bodyPr/>
        <a:lstStyle/>
        <a:p>
          <a:endParaRPr lang="el-GR"/>
        </a:p>
      </dgm:t>
    </dgm:pt>
    <dgm:pt modelId="{08FE573C-39AA-4200-86F7-8AFF1F594B97}">
      <dgm:prSet custT="1"/>
      <dgm:spPr/>
      <dgm:t>
        <a:bodyPr/>
        <a:lstStyle/>
        <a:p>
          <a:pPr rtl="0"/>
          <a:r>
            <a:rPr lang="el-GR" sz="2000" b="0" i="0" baseline="0" dirty="0" smtClean="0"/>
            <a:t>Κίνησης</a:t>
          </a:r>
          <a:r>
            <a:rPr lang="el-GR" sz="2000" b="0" i="0" dirty="0" smtClean="0"/>
            <a:t> – περιστροφής – εναπόθεσης – κατασκευές σύνθεσης</a:t>
          </a:r>
          <a:endParaRPr lang="el-GR" sz="2000" b="0" i="0" baseline="0" dirty="0"/>
        </a:p>
      </dgm:t>
    </dgm:pt>
    <dgm:pt modelId="{A2F95FA6-9F1F-428E-A361-350915C656B8}" type="parTrans" cxnId="{0447748F-53FA-4A67-88A5-3390D139B902}">
      <dgm:prSet/>
      <dgm:spPr/>
      <dgm:t>
        <a:bodyPr/>
        <a:lstStyle/>
        <a:p>
          <a:endParaRPr lang="el-GR"/>
        </a:p>
      </dgm:t>
    </dgm:pt>
    <dgm:pt modelId="{BE73661C-6296-4628-A29E-E020D0D70707}" type="sibTrans" cxnId="{0447748F-53FA-4A67-88A5-3390D139B902}">
      <dgm:prSet/>
      <dgm:spPr/>
      <dgm:t>
        <a:bodyPr/>
        <a:lstStyle/>
        <a:p>
          <a:endParaRPr lang="el-GR"/>
        </a:p>
      </dgm:t>
    </dgm:pt>
    <dgm:pt modelId="{732CB1BA-F477-45CD-AA0D-CB795194E300}" type="pres">
      <dgm:prSet presAssocID="{816B9255-166B-48E2-84BF-CFE128B58D7F}" presName="linear" presStyleCnt="0">
        <dgm:presLayoutVars>
          <dgm:animLvl val="lvl"/>
          <dgm:resizeHandles val="exact"/>
        </dgm:presLayoutVars>
      </dgm:prSet>
      <dgm:spPr/>
      <dgm:t>
        <a:bodyPr/>
        <a:lstStyle/>
        <a:p>
          <a:endParaRPr lang="el-GR"/>
        </a:p>
      </dgm:t>
    </dgm:pt>
    <dgm:pt modelId="{9DFD73F7-6B05-42B1-AB62-58DA21D0FF7D}" type="pres">
      <dgm:prSet presAssocID="{BCDD58A1-A835-4A64-BD97-000D4F21F152}" presName="parentText" presStyleLbl="node1" presStyleIdx="0" presStyleCnt="5">
        <dgm:presLayoutVars>
          <dgm:chMax val="0"/>
          <dgm:bulletEnabled val="1"/>
        </dgm:presLayoutVars>
      </dgm:prSet>
      <dgm:spPr/>
      <dgm:t>
        <a:bodyPr/>
        <a:lstStyle/>
        <a:p>
          <a:endParaRPr lang="el-GR"/>
        </a:p>
      </dgm:t>
    </dgm:pt>
    <dgm:pt modelId="{65E5D7D3-096F-43C8-97DE-03B34930243A}" type="pres">
      <dgm:prSet presAssocID="{45E45D7F-642D-480B-B684-22577CF36B75}" presName="spacer" presStyleCnt="0"/>
      <dgm:spPr/>
      <dgm:t>
        <a:bodyPr/>
        <a:lstStyle/>
        <a:p>
          <a:endParaRPr lang="el-GR"/>
        </a:p>
      </dgm:t>
    </dgm:pt>
    <dgm:pt modelId="{9F115E72-034F-4456-8DB7-095F3A25511D}" type="pres">
      <dgm:prSet presAssocID="{12D48543-104A-4F62-88D5-87F7A9D7CDC3}" presName="parentText" presStyleLbl="node1" presStyleIdx="1" presStyleCnt="5">
        <dgm:presLayoutVars>
          <dgm:chMax val="0"/>
          <dgm:bulletEnabled val="1"/>
        </dgm:presLayoutVars>
      </dgm:prSet>
      <dgm:spPr/>
      <dgm:t>
        <a:bodyPr/>
        <a:lstStyle/>
        <a:p>
          <a:endParaRPr lang="el-GR"/>
        </a:p>
      </dgm:t>
    </dgm:pt>
    <dgm:pt modelId="{81B21FF0-B384-460B-AD2C-996850C902BA}" type="pres">
      <dgm:prSet presAssocID="{46BCEC3C-85E3-4A07-9767-4649E4762353}" presName="spacer" presStyleCnt="0"/>
      <dgm:spPr/>
      <dgm:t>
        <a:bodyPr/>
        <a:lstStyle/>
        <a:p>
          <a:endParaRPr lang="el-GR"/>
        </a:p>
      </dgm:t>
    </dgm:pt>
    <dgm:pt modelId="{2EDEFEC4-E3F2-4F41-BEDF-01830D141AA3}" type="pres">
      <dgm:prSet presAssocID="{7FD2E58C-C73B-45F0-8918-3C04D36FAEA7}" presName="parentText" presStyleLbl="node1" presStyleIdx="2" presStyleCnt="5">
        <dgm:presLayoutVars>
          <dgm:chMax val="0"/>
          <dgm:bulletEnabled val="1"/>
        </dgm:presLayoutVars>
      </dgm:prSet>
      <dgm:spPr/>
      <dgm:t>
        <a:bodyPr/>
        <a:lstStyle/>
        <a:p>
          <a:endParaRPr lang="el-GR"/>
        </a:p>
      </dgm:t>
    </dgm:pt>
    <dgm:pt modelId="{8B26387C-A99F-4B4B-95B6-46736676B616}" type="pres">
      <dgm:prSet presAssocID="{9AAD386F-A10D-4D83-AED8-1D63CD7EDAFD}" presName="spacer" presStyleCnt="0"/>
      <dgm:spPr/>
      <dgm:t>
        <a:bodyPr/>
        <a:lstStyle/>
        <a:p>
          <a:endParaRPr lang="el-GR"/>
        </a:p>
      </dgm:t>
    </dgm:pt>
    <dgm:pt modelId="{4FEB6B42-C1C1-4595-B81A-0C55308B95A7}" type="pres">
      <dgm:prSet presAssocID="{648B7759-8916-4CF2-A709-C98EF8A0470E}" presName="parentText" presStyleLbl="node1" presStyleIdx="3" presStyleCnt="5">
        <dgm:presLayoutVars>
          <dgm:chMax val="0"/>
          <dgm:bulletEnabled val="1"/>
        </dgm:presLayoutVars>
      </dgm:prSet>
      <dgm:spPr/>
      <dgm:t>
        <a:bodyPr/>
        <a:lstStyle/>
        <a:p>
          <a:endParaRPr lang="el-GR"/>
        </a:p>
      </dgm:t>
    </dgm:pt>
    <dgm:pt modelId="{CC37A184-62A3-4053-875D-C5DE75ACF30B}" type="pres">
      <dgm:prSet presAssocID="{8AD1792F-7F57-4ED5-842E-535C09B80F26}" presName="spacer" presStyleCnt="0"/>
      <dgm:spPr/>
      <dgm:t>
        <a:bodyPr/>
        <a:lstStyle/>
        <a:p>
          <a:endParaRPr lang="el-GR"/>
        </a:p>
      </dgm:t>
    </dgm:pt>
    <dgm:pt modelId="{8C7D9DE8-9139-49B4-AFA4-761090909FE9}" type="pres">
      <dgm:prSet presAssocID="{08FE573C-39AA-4200-86F7-8AFF1F594B97}" presName="parentText" presStyleLbl="node1" presStyleIdx="4" presStyleCnt="5">
        <dgm:presLayoutVars>
          <dgm:chMax val="0"/>
          <dgm:bulletEnabled val="1"/>
        </dgm:presLayoutVars>
      </dgm:prSet>
      <dgm:spPr/>
      <dgm:t>
        <a:bodyPr/>
        <a:lstStyle/>
        <a:p>
          <a:endParaRPr lang="el-GR"/>
        </a:p>
      </dgm:t>
    </dgm:pt>
  </dgm:ptLst>
  <dgm:cxnLst>
    <dgm:cxn modelId="{6DEA8C0A-304E-47FD-9B52-989CB0A3000F}" type="presOf" srcId="{816B9255-166B-48E2-84BF-CFE128B58D7F}" destId="{732CB1BA-F477-45CD-AA0D-CB795194E300}" srcOrd="0" destOrd="0" presId="urn:microsoft.com/office/officeart/2005/8/layout/vList2"/>
    <dgm:cxn modelId="{785AE4D4-6E76-474A-ADB3-B29AA95D694E}" type="presOf" srcId="{BCDD58A1-A835-4A64-BD97-000D4F21F152}" destId="{9DFD73F7-6B05-42B1-AB62-58DA21D0FF7D}" srcOrd="0" destOrd="0" presId="urn:microsoft.com/office/officeart/2005/8/layout/vList2"/>
    <dgm:cxn modelId="{55CA97FC-2FCC-4C49-BD8C-EEF2678334B4}" type="presOf" srcId="{7FD2E58C-C73B-45F0-8918-3C04D36FAEA7}" destId="{2EDEFEC4-E3F2-4F41-BEDF-01830D141AA3}" srcOrd="0" destOrd="0" presId="urn:microsoft.com/office/officeart/2005/8/layout/vList2"/>
    <dgm:cxn modelId="{0C88DB13-7D37-4113-AA98-8CF2B6CF5A63}" type="presOf" srcId="{648B7759-8916-4CF2-A709-C98EF8A0470E}" destId="{4FEB6B42-C1C1-4595-B81A-0C55308B95A7}" srcOrd="0" destOrd="0" presId="urn:microsoft.com/office/officeart/2005/8/layout/vList2"/>
    <dgm:cxn modelId="{6AFF18A5-FB77-4148-B641-F9D6BEF13352}" srcId="{816B9255-166B-48E2-84BF-CFE128B58D7F}" destId="{7FD2E58C-C73B-45F0-8918-3C04D36FAEA7}" srcOrd="2" destOrd="0" parTransId="{4F63CA84-36F1-46F8-9D94-F09B4C0F5268}" sibTransId="{9AAD386F-A10D-4D83-AED8-1D63CD7EDAFD}"/>
    <dgm:cxn modelId="{EBAAE374-6534-4E85-8DE8-93700C4298ED}" type="presOf" srcId="{12D48543-104A-4F62-88D5-87F7A9D7CDC3}" destId="{9F115E72-034F-4456-8DB7-095F3A25511D}" srcOrd="0" destOrd="0" presId="urn:microsoft.com/office/officeart/2005/8/layout/vList2"/>
    <dgm:cxn modelId="{19E953C2-A7DA-40D6-82DF-7796AFFE2AD8}" srcId="{816B9255-166B-48E2-84BF-CFE128B58D7F}" destId="{12D48543-104A-4F62-88D5-87F7A9D7CDC3}" srcOrd="1" destOrd="0" parTransId="{7350D162-F949-4FEA-B2FD-865C4FD3DB4F}" sibTransId="{46BCEC3C-85E3-4A07-9767-4649E4762353}"/>
    <dgm:cxn modelId="{6BFEC845-65FE-4826-B842-357528FE3698}" srcId="{816B9255-166B-48E2-84BF-CFE128B58D7F}" destId="{BCDD58A1-A835-4A64-BD97-000D4F21F152}" srcOrd="0" destOrd="0" parTransId="{19A454FA-2ED3-4FEA-8A97-42E1D666E16F}" sibTransId="{45E45D7F-642D-480B-B684-22577CF36B75}"/>
    <dgm:cxn modelId="{3D3D55FB-4E3A-4C24-8056-0CA4DCDFDE0D}" srcId="{816B9255-166B-48E2-84BF-CFE128B58D7F}" destId="{648B7759-8916-4CF2-A709-C98EF8A0470E}" srcOrd="3" destOrd="0" parTransId="{BB75B9CC-485A-4BCA-873B-80A438C091AB}" sibTransId="{8AD1792F-7F57-4ED5-842E-535C09B80F26}"/>
    <dgm:cxn modelId="{7F7A38E2-6CBF-4A56-B979-563CF0226D9C}" type="presOf" srcId="{08FE573C-39AA-4200-86F7-8AFF1F594B97}" destId="{8C7D9DE8-9139-49B4-AFA4-761090909FE9}" srcOrd="0" destOrd="0" presId="urn:microsoft.com/office/officeart/2005/8/layout/vList2"/>
    <dgm:cxn modelId="{0447748F-53FA-4A67-88A5-3390D139B902}" srcId="{816B9255-166B-48E2-84BF-CFE128B58D7F}" destId="{08FE573C-39AA-4200-86F7-8AFF1F594B97}" srcOrd="4" destOrd="0" parTransId="{A2F95FA6-9F1F-428E-A361-350915C656B8}" sibTransId="{BE73661C-6296-4628-A29E-E020D0D70707}"/>
    <dgm:cxn modelId="{7F817E54-CA29-449B-A02B-1FF01D044CF5}" type="presParOf" srcId="{732CB1BA-F477-45CD-AA0D-CB795194E300}" destId="{9DFD73F7-6B05-42B1-AB62-58DA21D0FF7D}" srcOrd="0" destOrd="0" presId="urn:microsoft.com/office/officeart/2005/8/layout/vList2"/>
    <dgm:cxn modelId="{9E777BE1-CDED-4A9F-B445-9E0BD858C785}" type="presParOf" srcId="{732CB1BA-F477-45CD-AA0D-CB795194E300}" destId="{65E5D7D3-096F-43C8-97DE-03B34930243A}" srcOrd="1" destOrd="0" presId="urn:microsoft.com/office/officeart/2005/8/layout/vList2"/>
    <dgm:cxn modelId="{0FFFAA47-9B58-4481-902B-3E0FCDAD4832}" type="presParOf" srcId="{732CB1BA-F477-45CD-AA0D-CB795194E300}" destId="{9F115E72-034F-4456-8DB7-095F3A25511D}" srcOrd="2" destOrd="0" presId="urn:microsoft.com/office/officeart/2005/8/layout/vList2"/>
    <dgm:cxn modelId="{50EC1F7C-7EB6-451A-9646-F3FD7AA3E3DF}" type="presParOf" srcId="{732CB1BA-F477-45CD-AA0D-CB795194E300}" destId="{81B21FF0-B384-460B-AD2C-996850C902BA}" srcOrd="3" destOrd="0" presId="urn:microsoft.com/office/officeart/2005/8/layout/vList2"/>
    <dgm:cxn modelId="{D98EF902-5CB5-4F70-A23E-82382F702B20}" type="presParOf" srcId="{732CB1BA-F477-45CD-AA0D-CB795194E300}" destId="{2EDEFEC4-E3F2-4F41-BEDF-01830D141AA3}" srcOrd="4" destOrd="0" presId="urn:microsoft.com/office/officeart/2005/8/layout/vList2"/>
    <dgm:cxn modelId="{42FA45E6-E909-48A3-9696-652027A775B1}" type="presParOf" srcId="{732CB1BA-F477-45CD-AA0D-CB795194E300}" destId="{8B26387C-A99F-4B4B-95B6-46736676B616}" srcOrd="5" destOrd="0" presId="urn:microsoft.com/office/officeart/2005/8/layout/vList2"/>
    <dgm:cxn modelId="{B43C2660-6351-4577-BC83-ADE56C9D0DE1}" type="presParOf" srcId="{732CB1BA-F477-45CD-AA0D-CB795194E300}" destId="{4FEB6B42-C1C1-4595-B81A-0C55308B95A7}" srcOrd="6" destOrd="0" presId="urn:microsoft.com/office/officeart/2005/8/layout/vList2"/>
    <dgm:cxn modelId="{02DDF614-6FD6-44AD-AFDA-2FF437AD2918}" type="presParOf" srcId="{732CB1BA-F477-45CD-AA0D-CB795194E300}" destId="{CC37A184-62A3-4053-875D-C5DE75ACF30B}" srcOrd="7" destOrd="0" presId="urn:microsoft.com/office/officeart/2005/8/layout/vList2"/>
    <dgm:cxn modelId="{CBCE03EE-51DA-41D7-870A-EEE4E5AF054A}" type="presParOf" srcId="{732CB1BA-F477-45CD-AA0D-CB795194E300}" destId="{8C7D9DE8-9139-49B4-AFA4-761090909FE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B3ADA3-7BCF-4FF2-A1D6-3B377B06F624}" type="doc">
      <dgm:prSet loTypeId="urn:microsoft.com/office/officeart/2005/8/layout/hProcess9" loCatId="process" qsTypeId="urn:microsoft.com/office/officeart/2005/8/quickstyle/simple4" qsCatId="simple" csTypeId="urn:microsoft.com/office/officeart/2005/8/colors/colorful3" csCatId="colorful" phldr="1"/>
      <dgm:spPr/>
    </dgm:pt>
    <dgm:pt modelId="{F261DA18-AA4D-40CE-96E3-8800D7D29114}">
      <dgm:prSet phldrT="[Text]"/>
      <dgm:spPr/>
      <dgm:t>
        <a:bodyPr/>
        <a:lstStyle/>
        <a:p>
          <a:r>
            <a:rPr lang="el-GR" dirty="0" smtClean="0"/>
            <a:t>Μοντελοποίηση</a:t>
          </a:r>
          <a:endParaRPr lang="el-GR" dirty="0"/>
        </a:p>
      </dgm:t>
    </dgm:pt>
    <dgm:pt modelId="{B2638874-8282-44BC-99FB-88D72CBDFCC5}" type="parTrans" cxnId="{FEEC9F52-67AF-44FA-82AC-8A68147A94F1}">
      <dgm:prSet/>
      <dgm:spPr/>
      <dgm:t>
        <a:bodyPr/>
        <a:lstStyle/>
        <a:p>
          <a:endParaRPr lang="el-GR"/>
        </a:p>
      </dgm:t>
    </dgm:pt>
    <dgm:pt modelId="{858C0045-C8A3-4C82-B9C2-16A67CD298C3}" type="sibTrans" cxnId="{FEEC9F52-67AF-44FA-82AC-8A68147A94F1}">
      <dgm:prSet/>
      <dgm:spPr/>
      <dgm:t>
        <a:bodyPr/>
        <a:lstStyle/>
        <a:p>
          <a:endParaRPr lang="el-GR"/>
        </a:p>
      </dgm:t>
    </dgm:pt>
    <dgm:pt modelId="{59CF3DA8-5A64-4619-A5C9-08E205C24A97}">
      <dgm:prSet phldrT="[Text]"/>
      <dgm:spPr/>
      <dgm:t>
        <a:bodyPr/>
        <a:lstStyle/>
        <a:p>
          <a:r>
            <a:rPr lang="el-GR" dirty="0" smtClean="0"/>
            <a:t>Υποστήριξη </a:t>
          </a:r>
        </a:p>
        <a:p>
          <a:r>
            <a:rPr lang="el-GR" dirty="0" smtClean="0"/>
            <a:t>Ανατροφοδότηση </a:t>
          </a:r>
        </a:p>
        <a:p>
          <a:r>
            <a:rPr lang="el-GR" dirty="0" smtClean="0"/>
            <a:t>Υπενθυμίσεις</a:t>
          </a:r>
        </a:p>
        <a:p>
          <a:r>
            <a:rPr lang="el-GR" dirty="0" smtClean="0"/>
            <a:t>Υποδείξεις-συμβουλές-οδηγίες</a:t>
          </a:r>
          <a:endParaRPr lang="el-GR" dirty="0"/>
        </a:p>
      </dgm:t>
    </dgm:pt>
    <dgm:pt modelId="{4B87FD47-9A1B-49CA-AA94-5F77049030E1}" type="parTrans" cxnId="{373F11E0-CF46-47B2-96F4-8BEE56549D10}">
      <dgm:prSet/>
      <dgm:spPr/>
      <dgm:t>
        <a:bodyPr/>
        <a:lstStyle/>
        <a:p>
          <a:endParaRPr lang="el-GR"/>
        </a:p>
      </dgm:t>
    </dgm:pt>
    <dgm:pt modelId="{EE870CA4-B2BB-4EBF-9084-8A0162F933F7}" type="sibTrans" cxnId="{373F11E0-CF46-47B2-96F4-8BEE56549D10}">
      <dgm:prSet/>
      <dgm:spPr/>
      <dgm:t>
        <a:bodyPr/>
        <a:lstStyle/>
        <a:p>
          <a:endParaRPr lang="el-GR"/>
        </a:p>
      </dgm:t>
    </dgm:pt>
    <dgm:pt modelId="{CE608EED-BB07-4A86-BDF9-2B2402414B1C}">
      <dgm:prSet phldrT="[Text]"/>
      <dgm:spPr/>
      <dgm:t>
        <a:bodyPr/>
        <a:lstStyle/>
        <a:p>
          <a:r>
            <a:rPr lang="el-GR" dirty="0" smtClean="0"/>
            <a:t>Εκφορά λόγου</a:t>
          </a:r>
        </a:p>
        <a:p>
          <a:endParaRPr lang="el-GR" dirty="0" smtClean="0"/>
        </a:p>
        <a:p>
          <a:r>
            <a:rPr lang="el-GR" dirty="0" smtClean="0"/>
            <a:t>Αναστοχασμός</a:t>
          </a:r>
        </a:p>
      </dgm:t>
    </dgm:pt>
    <dgm:pt modelId="{275AB53A-B2B8-4B6E-8B11-6183D0947DE9}" type="parTrans" cxnId="{93ED382C-095E-48E0-8D11-374C537D6A72}">
      <dgm:prSet/>
      <dgm:spPr/>
      <dgm:t>
        <a:bodyPr/>
        <a:lstStyle/>
        <a:p>
          <a:endParaRPr lang="el-GR"/>
        </a:p>
      </dgm:t>
    </dgm:pt>
    <dgm:pt modelId="{FCC03DD9-7C01-47F7-A99A-782598D6F061}" type="sibTrans" cxnId="{93ED382C-095E-48E0-8D11-374C537D6A72}">
      <dgm:prSet/>
      <dgm:spPr/>
      <dgm:t>
        <a:bodyPr/>
        <a:lstStyle/>
        <a:p>
          <a:endParaRPr lang="el-GR"/>
        </a:p>
      </dgm:t>
    </dgm:pt>
    <dgm:pt modelId="{73EB3C83-3158-4E87-BF96-CC8BFB1B6333}">
      <dgm:prSet/>
      <dgm:spPr/>
      <dgm:t>
        <a:bodyPr/>
        <a:lstStyle/>
        <a:p>
          <a:r>
            <a:rPr lang="el-GR" dirty="0" smtClean="0"/>
            <a:t>Εξερεύνηση</a:t>
          </a:r>
          <a:endParaRPr lang="el-GR" dirty="0"/>
        </a:p>
      </dgm:t>
    </dgm:pt>
    <dgm:pt modelId="{76E1CCA3-09F4-4EB4-AD24-50934C24BBF9}" type="parTrans" cxnId="{C55069E8-ABE6-4B44-BF41-FFE4F7DA96A8}">
      <dgm:prSet/>
      <dgm:spPr/>
      <dgm:t>
        <a:bodyPr/>
        <a:lstStyle/>
        <a:p>
          <a:endParaRPr lang="el-GR"/>
        </a:p>
      </dgm:t>
    </dgm:pt>
    <dgm:pt modelId="{BB09E6E7-7E1E-46EA-8DAB-F2C1AC37392D}" type="sibTrans" cxnId="{C55069E8-ABE6-4B44-BF41-FFE4F7DA96A8}">
      <dgm:prSet/>
      <dgm:spPr/>
      <dgm:t>
        <a:bodyPr/>
        <a:lstStyle/>
        <a:p>
          <a:endParaRPr lang="el-GR"/>
        </a:p>
      </dgm:t>
    </dgm:pt>
    <dgm:pt modelId="{FB34D425-09F8-4124-B584-E011809F8F7B}" type="pres">
      <dgm:prSet presAssocID="{08B3ADA3-7BCF-4FF2-A1D6-3B377B06F624}" presName="CompostProcess" presStyleCnt="0">
        <dgm:presLayoutVars>
          <dgm:dir/>
          <dgm:resizeHandles val="exact"/>
        </dgm:presLayoutVars>
      </dgm:prSet>
      <dgm:spPr/>
    </dgm:pt>
    <dgm:pt modelId="{90EF06B9-3FDC-4257-A84D-72ED75031C7B}" type="pres">
      <dgm:prSet presAssocID="{08B3ADA3-7BCF-4FF2-A1D6-3B377B06F624}" presName="arrow" presStyleLbl="bgShp" presStyleIdx="0" presStyleCnt="1" custScaleX="114192"/>
      <dgm:spPr>
        <a:gradFill flip="none" rotWithShape="0">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0" scaled="1"/>
          <a:tileRect/>
        </a:gradFill>
      </dgm:spPr>
    </dgm:pt>
    <dgm:pt modelId="{D4EB1130-2B02-4BAA-91D1-880F768F942F}" type="pres">
      <dgm:prSet presAssocID="{08B3ADA3-7BCF-4FF2-A1D6-3B377B06F624}" presName="linearProcess" presStyleCnt="0"/>
      <dgm:spPr/>
    </dgm:pt>
    <dgm:pt modelId="{2AEF82D1-C2A3-4099-B3EF-89BEE73E41D5}" type="pres">
      <dgm:prSet presAssocID="{F261DA18-AA4D-40CE-96E3-8800D7D29114}" presName="textNode" presStyleLbl="node1" presStyleIdx="0" presStyleCnt="4">
        <dgm:presLayoutVars>
          <dgm:bulletEnabled val="1"/>
        </dgm:presLayoutVars>
      </dgm:prSet>
      <dgm:spPr/>
      <dgm:t>
        <a:bodyPr/>
        <a:lstStyle/>
        <a:p>
          <a:endParaRPr lang="el-GR"/>
        </a:p>
      </dgm:t>
    </dgm:pt>
    <dgm:pt modelId="{F437CCA6-FC58-4E83-9438-9D4119D7DCB2}" type="pres">
      <dgm:prSet presAssocID="{858C0045-C8A3-4C82-B9C2-16A67CD298C3}" presName="sibTrans" presStyleCnt="0"/>
      <dgm:spPr/>
    </dgm:pt>
    <dgm:pt modelId="{DAB67731-27BD-4E50-B001-96DD737E49BC}" type="pres">
      <dgm:prSet presAssocID="{59CF3DA8-5A64-4619-A5C9-08E205C24A97}" presName="textNode" presStyleLbl="node1" presStyleIdx="1" presStyleCnt="4">
        <dgm:presLayoutVars>
          <dgm:bulletEnabled val="1"/>
        </dgm:presLayoutVars>
      </dgm:prSet>
      <dgm:spPr/>
      <dgm:t>
        <a:bodyPr/>
        <a:lstStyle/>
        <a:p>
          <a:endParaRPr lang="el-GR"/>
        </a:p>
      </dgm:t>
    </dgm:pt>
    <dgm:pt modelId="{2F7B94B8-2A91-4373-B5B0-0C8378CAA6DE}" type="pres">
      <dgm:prSet presAssocID="{EE870CA4-B2BB-4EBF-9084-8A0162F933F7}" presName="sibTrans" presStyleCnt="0"/>
      <dgm:spPr/>
    </dgm:pt>
    <dgm:pt modelId="{D167908D-EF3B-437E-98D0-9E2DFEF06805}" type="pres">
      <dgm:prSet presAssocID="{CE608EED-BB07-4A86-BDF9-2B2402414B1C}" presName="textNode" presStyleLbl="node1" presStyleIdx="2" presStyleCnt="4">
        <dgm:presLayoutVars>
          <dgm:bulletEnabled val="1"/>
        </dgm:presLayoutVars>
      </dgm:prSet>
      <dgm:spPr/>
      <dgm:t>
        <a:bodyPr/>
        <a:lstStyle/>
        <a:p>
          <a:endParaRPr lang="el-GR"/>
        </a:p>
      </dgm:t>
    </dgm:pt>
    <dgm:pt modelId="{2026A143-13EB-42C6-BA97-FDA25D81E9EC}" type="pres">
      <dgm:prSet presAssocID="{FCC03DD9-7C01-47F7-A99A-782598D6F061}" presName="sibTrans" presStyleCnt="0"/>
      <dgm:spPr/>
    </dgm:pt>
    <dgm:pt modelId="{8625CF43-FBE4-475A-AD2A-9518CFDC9469}" type="pres">
      <dgm:prSet presAssocID="{73EB3C83-3158-4E87-BF96-CC8BFB1B6333}" presName="textNode" presStyleLbl="node1" presStyleIdx="3" presStyleCnt="4">
        <dgm:presLayoutVars>
          <dgm:bulletEnabled val="1"/>
        </dgm:presLayoutVars>
      </dgm:prSet>
      <dgm:spPr/>
      <dgm:t>
        <a:bodyPr/>
        <a:lstStyle/>
        <a:p>
          <a:endParaRPr lang="el-GR"/>
        </a:p>
      </dgm:t>
    </dgm:pt>
  </dgm:ptLst>
  <dgm:cxnLst>
    <dgm:cxn modelId="{FEEC9F52-67AF-44FA-82AC-8A68147A94F1}" srcId="{08B3ADA3-7BCF-4FF2-A1D6-3B377B06F624}" destId="{F261DA18-AA4D-40CE-96E3-8800D7D29114}" srcOrd="0" destOrd="0" parTransId="{B2638874-8282-44BC-99FB-88D72CBDFCC5}" sibTransId="{858C0045-C8A3-4C82-B9C2-16A67CD298C3}"/>
    <dgm:cxn modelId="{373F11E0-CF46-47B2-96F4-8BEE56549D10}" srcId="{08B3ADA3-7BCF-4FF2-A1D6-3B377B06F624}" destId="{59CF3DA8-5A64-4619-A5C9-08E205C24A97}" srcOrd="1" destOrd="0" parTransId="{4B87FD47-9A1B-49CA-AA94-5F77049030E1}" sibTransId="{EE870CA4-B2BB-4EBF-9084-8A0162F933F7}"/>
    <dgm:cxn modelId="{AD4DAAC7-214D-4D04-8843-F5D17CAC0F84}" type="presOf" srcId="{F261DA18-AA4D-40CE-96E3-8800D7D29114}" destId="{2AEF82D1-C2A3-4099-B3EF-89BEE73E41D5}" srcOrd="0" destOrd="0" presId="urn:microsoft.com/office/officeart/2005/8/layout/hProcess9"/>
    <dgm:cxn modelId="{BC344343-C051-408E-8800-BBA3FBF58312}" type="presOf" srcId="{59CF3DA8-5A64-4619-A5C9-08E205C24A97}" destId="{DAB67731-27BD-4E50-B001-96DD737E49BC}" srcOrd="0" destOrd="0" presId="urn:microsoft.com/office/officeart/2005/8/layout/hProcess9"/>
    <dgm:cxn modelId="{93ED382C-095E-48E0-8D11-374C537D6A72}" srcId="{08B3ADA3-7BCF-4FF2-A1D6-3B377B06F624}" destId="{CE608EED-BB07-4A86-BDF9-2B2402414B1C}" srcOrd="2" destOrd="0" parTransId="{275AB53A-B2B8-4B6E-8B11-6183D0947DE9}" sibTransId="{FCC03DD9-7C01-47F7-A99A-782598D6F061}"/>
    <dgm:cxn modelId="{888AA5B8-CB9D-4A0A-B7F4-C9C44BFBDFE8}" type="presOf" srcId="{CE608EED-BB07-4A86-BDF9-2B2402414B1C}" destId="{D167908D-EF3B-437E-98D0-9E2DFEF06805}" srcOrd="0" destOrd="0" presId="urn:microsoft.com/office/officeart/2005/8/layout/hProcess9"/>
    <dgm:cxn modelId="{C55069E8-ABE6-4B44-BF41-FFE4F7DA96A8}" srcId="{08B3ADA3-7BCF-4FF2-A1D6-3B377B06F624}" destId="{73EB3C83-3158-4E87-BF96-CC8BFB1B6333}" srcOrd="3" destOrd="0" parTransId="{76E1CCA3-09F4-4EB4-AD24-50934C24BBF9}" sibTransId="{BB09E6E7-7E1E-46EA-8DAB-F2C1AC37392D}"/>
    <dgm:cxn modelId="{A7A82B7C-37D7-43EB-817E-08D2A1BB0EC2}" type="presOf" srcId="{08B3ADA3-7BCF-4FF2-A1D6-3B377B06F624}" destId="{FB34D425-09F8-4124-B584-E011809F8F7B}" srcOrd="0" destOrd="0" presId="urn:microsoft.com/office/officeart/2005/8/layout/hProcess9"/>
    <dgm:cxn modelId="{0C8BDE1E-A0C3-42D1-933B-31B73AC9514D}" type="presOf" srcId="{73EB3C83-3158-4E87-BF96-CC8BFB1B6333}" destId="{8625CF43-FBE4-475A-AD2A-9518CFDC9469}" srcOrd="0" destOrd="0" presId="urn:microsoft.com/office/officeart/2005/8/layout/hProcess9"/>
    <dgm:cxn modelId="{60DB3E04-633B-4388-9677-2EF6545E95E2}" type="presParOf" srcId="{FB34D425-09F8-4124-B584-E011809F8F7B}" destId="{90EF06B9-3FDC-4257-A84D-72ED75031C7B}" srcOrd="0" destOrd="0" presId="urn:microsoft.com/office/officeart/2005/8/layout/hProcess9"/>
    <dgm:cxn modelId="{3D70DD09-1460-486D-89D9-9E6F872E0A16}" type="presParOf" srcId="{FB34D425-09F8-4124-B584-E011809F8F7B}" destId="{D4EB1130-2B02-4BAA-91D1-880F768F942F}" srcOrd="1" destOrd="0" presId="urn:microsoft.com/office/officeart/2005/8/layout/hProcess9"/>
    <dgm:cxn modelId="{1A8372BD-FFC9-4C74-AFE7-B4E80F22D7CA}" type="presParOf" srcId="{D4EB1130-2B02-4BAA-91D1-880F768F942F}" destId="{2AEF82D1-C2A3-4099-B3EF-89BEE73E41D5}" srcOrd="0" destOrd="0" presId="urn:microsoft.com/office/officeart/2005/8/layout/hProcess9"/>
    <dgm:cxn modelId="{A8FD9A8E-0793-476B-B435-22256056ABD2}" type="presParOf" srcId="{D4EB1130-2B02-4BAA-91D1-880F768F942F}" destId="{F437CCA6-FC58-4E83-9438-9D4119D7DCB2}" srcOrd="1" destOrd="0" presId="urn:microsoft.com/office/officeart/2005/8/layout/hProcess9"/>
    <dgm:cxn modelId="{5D9EE132-A4CF-46BF-A9E3-4CF4BFF97AF4}" type="presParOf" srcId="{D4EB1130-2B02-4BAA-91D1-880F768F942F}" destId="{DAB67731-27BD-4E50-B001-96DD737E49BC}" srcOrd="2" destOrd="0" presId="urn:microsoft.com/office/officeart/2005/8/layout/hProcess9"/>
    <dgm:cxn modelId="{9895A029-85EB-49A4-8D79-9703A750143E}" type="presParOf" srcId="{D4EB1130-2B02-4BAA-91D1-880F768F942F}" destId="{2F7B94B8-2A91-4373-B5B0-0C8378CAA6DE}" srcOrd="3" destOrd="0" presId="urn:microsoft.com/office/officeart/2005/8/layout/hProcess9"/>
    <dgm:cxn modelId="{5E24645F-4992-4B13-AF70-7949A7228903}" type="presParOf" srcId="{D4EB1130-2B02-4BAA-91D1-880F768F942F}" destId="{D167908D-EF3B-437E-98D0-9E2DFEF06805}" srcOrd="4" destOrd="0" presId="urn:microsoft.com/office/officeart/2005/8/layout/hProcess9"/>
    <dgm:cxn modelId="{453CAFB0-41FE-4684-9A2A-D1744AF48A33}" type="presParOf" srcId="{D4EB1130-2B02-4BAA-91D1-880F768F942F}" destId="{2026A143-13EB-42C6-BA97-FDA25D81E9EC}" srcOrd="5" destOrd="0" presId="urn:microsoft.com/office/officeart/2005/8/layout/hProcess9"/>
    <dgm:cxn modelId="{C9A41343-9A0F-44C6-95B7-48DDBBBD4E55}" type="presParOf" srcId="{D4EB1130-2B02-4BAA-91D1-880F768F942F}" destId="{8625CF43-FBE4-475A-AD2A-9518CFDC9469}"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00CCC1-0C3F-44CF-89F2-821C2FA00E2A}" type="doc">
      <dgm:prSet loTypeId="urn:microsoft.com/office/officeart/2005/8/layout/chevron2" loCatId="process" qsTypeId="urn:microsoft.com/office/officeart/2005/8/quickstyle/simple4" qsCatId="simple" csTypeId="urn:microsoft.com/office/officeart/2005/8/colors/colorful4" csCatId="colorful" phldr="1"/>
      <dgm:spPr/>
      <dgm:t>
        <a:bodyPr/>
        <a:lstStyle/>
        <a:p>
          <a:endParaRPr lang="el-GR"/>
        </a:p>
      </dgm:t>
    </dgm:pt>
    <dgm:pt modelId="{1F5EDF73-4488-46BF-AD0A-4FC24A764B5F}">
      <dgm:prSet phldrT="[Text]"/>
      <dgm:spPr/>
      <dgm:t>
        <a:bodyPr/>
        <a:lstStyle/>
        <a:p>
          <a:r>
            <a:rPr lang="el-GR" dirty="0" smtClean="0"/>
            <a:t>1</a:t>
          </a:r>
          <a:endParaRPr lang="el-GR" dirty="0"/>
        </a:p>
      </dgm:t>
    </dgm:pt>
    <dgm:pt modelId="{8CDF6463-8685-42CF-A356-23D28954CFBA}" type="parTrans" cxnId="{6A061424-341F-47E1-847D-CC0CAFEC44EE}">
      <dgm:prSet/>
      <dgm:spPr/>
      <dgm:t>
        <a:bodyPr/>
        <a:lstStyle/>
        <a:p>
          <a:endParaRPr lang="el-GR"/>
        </a:p>
      </dgm:t>
    </dgm:pt>
    <dgm:pt modelId="{9B6B15E8-B7E3-4C48-B1B8-084FF6C6254B}" type="sibTrans" cxnId="{6A061424-341F-47E1-847D-CC0CAFEC44EE}">
      <dgm:prSet/>
      <dgm:spPr/>
      <dgm:t>
        <a:bodyPr/>
        <a:lstStyle/>
        <a:p>
          <a:endParaRPr lang="el-GR"/>
        </a:p>
      </dgm:t>
    </dgm:pt>
    <dgm:pt modelId="{819880F7-A673-43AD-B81D-388DAC91D6A0}">
      <dgm:prSet phldrT="[Text]"/>
      <dgm:spPr/>
      <dgm:t>
        <a:bodyPr/>
        <a:lstStyle/>
        <a:p>
          <a:r>
            <a:rPr lang="el-GR" dirty="0" smtClean="0"/>
            <a:t>Προσέλκυση Προσοχής</a:t>
          </a:r>
          <a:endParaRPr lang="el-GR" dirty="0"/>
        </a:p>
      </dgm:t>
    </dgm:pt>
    <dgm:pt modelId="{8B9DD932-ACD4-40C7-9AB5-9D3D06129352}" type="parTrans" cxnId="{DFB0E2DF-4E35-4E90-BA92-36CC206BC3FE}">
      <dgm:prSet/>
      <dgm:spPr/>
      <dgm:t>
        <a:bodyPr/>
        <a:lstStyle/>
        <a:p>
          <a:endParaRPr lang="el-GR"/>
        </a:p>
      </dgm:t>
    </dgm:pt>
    <dgm:pt modelId="{450A1E8C-B0A2-4FA1-855A-339DFD13D30D}" type="sibTrans" cxnId="{DFB0E2DF-4E35-4E90-BA92-36CC206BC3FE}">
      <dgm:prSet/>
      <dgm:spPr/>
      <dgm:t>
        <a:bodyPr/>
        <a:lstStyle/>
        <a:p>
          <a:endParaRPr lang="el-GR"/>
        </a:p>
      </dgm:t>
    </dgm:pt>
    <dgm:pt modelId="{145E94C6-95E7-4562-B176-49B5D20062D8}">
      <dgm:prSet phldrT="[Text]"/>
      <dgm:spPr/>
      <dgm:t>
        <a:bodyPr/>
        <a:lstStyle/>
        <a:p>
          <a:r>
            <a:rPr lang="el-GR" dirty="0" smtClean="0"/>
            <a:t>2</a:t>
          </a:r>
          <a:endParaRPr lang="el-GR" dirty="0"/>
        </a:p>
      </dgm:t>
    </dgm:pt>
    <dgm:pt modelId="{575CDE48-275C-4345-AD4B-6F115C497112}" type="parTrans" cxnId="{E406E974-6358-453F-88DE-02E6A1B4547D}">
      <dgm:prSet/>
      <dgm:spPr/>
      <dgm:t>
        <a:bodyPr/>
        <a:lstStyle/>
        <a:p>
          <a:endParaRPr lang="el-GR"/>
        </a:p>
      </dgm:t>
    </dgm:pt>
    <dgm:pt modelId="{892A417B-7BFC-4F5F-A0F6-D546624C8FF5}" type="sibTrans" cxnId="{E406E974-6358-453F-88DE-02E6A1B4547D}">
      <dgm:prSet/>
      <dgm:spPr/>
      <dgm:t>
        <a:bodyPr/>
        <a:lstStyle/>
        <a:p>
          <a:endParaRPr lang="el-GR"/>
        </a:p>
      </dgm:t>
    </dgm:pt>
    <dgm:pt modelId="{F9E21843-3A93-4BE4-A653-177E7C6CDCE5}">
      <dgm:prSet phldrT="[Text]"/>
      <dgm:spPr/>
      <dgm:t>
        <a:bodyPr/>
        <a:lstStyle/>
        <a:p>
          <a:r>
            <a:rPr lang="el-GR" dirty="0" smtClean="0"/>
            <a:t>Προσδιορισμός Σκοπών-Στόχων</a:t>
          </a:r>
          <a:endParaRPr lang="el-GR" dirty="0"/>
        </a:p>
      </dgm:t>
    </dgm:pt>
    <dgm:pt modelId="{8CB139AC-6608-4813-9816-D13D7D74F295}" type="parTrans" cxnId="{73FF9FEE-8791-4E98-8AE2-3FA371912BA4}">
      <dgm:prSet/>
      <dgm:spPr/>
      <dgm:t>
        <a:bodyPr/>
        <a:lstStyle/>
        <a:p>
          <a:endParaRPr lang="el-GR"/>
        </a:p>
      </dgm:t>
    </dgm:pt>
    <dgm:pt modelId="{CFCB6510-9BA8-488F-AA03-7638AF93D3B4}" type="sibTrans" cxnId="{73FF9FEE-8791-4E98-8AE2-3FA371912BA4}">
      <dgm:prSet/>
      <dgm:spPr/>
      <dgm:t>
        <a:bodyPr/>
        <a:lstStyle/>
        <a:p>
          <a:endParaRPr lang="el-GR"/>
        </a:p>
      </dgm:t>
    </dgm:pt>
    <dgm:pt modelId="{031419C5-1DE3-469C-BFB1-D316F57E6888}">
      <dgm:prSet phldrT="[Text]"/>
      <dgm:spPr/>
      <dgm:t>
        <a:bodyPr/>
        <a:lstStyle/>
        <a:p>
          <a:r>
            <a:rPr lang="el-GR" dirty="0" smtClean="0"/>
            <a:t>3</a:t>
          </a:r>
          <a:endParaRPr lang="el-GR" dirty="0"/>
        </a:p>
      </dgm:t>
    </dgm:pt>
    <dgm:pt modelId="{A548DBCC-AFB0-456D-B96D-0A878F4CE575}" type="parTrans" cxnId="{4954DB38-2DA1-4A48-A405-5221CD183B01}">
      <dgm:prSet/>
      <dgm:spPr/>
      <dgm:t>
        <a:bodyPr/>
        <a:lstStyle/>
        <a:p>
          <a:endParaRPr lang="el-GR"/>
        </a:p>
      </dgm:t>
    </dgm:pt>
    <dgm:pt modelId="{DC98AF30-7EF2-4D2D-9AB9-E57997E4B4D9}" type="sibTrans" cxnId="{4954DB38-2DA1-4A48-A405-5221CD183B01}">
      <dgm:prSet/>
      <dgm:spPr/>
      <dgm:t>
        <a:bodyPr/>
        <a:lstStyle/>
        <a:p>
          <a:endParaRPr lang="el-GR"/>
        </a:p>
      </dgm:t>
    </dgm:pt>
    <dgm:pt modelId="{185DE961-7B01-4E3A-BD29-08B772EC6725}">
      <dgm:prSet phldrT="[Text]"/>
      <dgm:spPr/>
      <dgm:t>
        <a:bodyPr/>
        <a:lstStyle/>
        <a:p>
          <a:r>
            <a:rPr lang="el-GR" dirty="0" smtClean="0"/>
            <a:t>Ενεργοποίηση προηγούμενης γνώσης</a:t>
          </a:r>
          <a:endParaRPr lang="el-GR" dirty="0"/>
        </a:p>
      </dgm:t>
    </dgm:pt>
    <dgm:pt modelId="{22510337-4E6A-4A08-A840-BC6FA40595AD}" type="parTrans" cxnId="{44EC8EFD-190F-49EF-A779-DBD5AEA46BCA}">
      <dgm:prSet/>
      <dgm:spPr/>
      <dgm:t>
        <a:bodyPr/>
        <a:lstStyle/>
        <a:p>
          <a:endParaRPr lang="el-GR"/>
        </a:p>
      </dgm:t>
    </dgm:pt>
    <dgm:pt modelId="{9E4AA7D4-B488-4691-A978-E30B5277F6FD}" type="sibTrans" cxnId="{44EC8EFD-190F-49EF-A779-DBD5AEA46BCA}">
      <dgm:prSet/>
      <dgm:spPr/>
      <dgm:t>
        <a:bodyPr/>
        <a:lstStyle/>
        <a:p>
          <a:endParaRPr lang="el-GR"/>
        </a:p>
      </dgm:t>
    </dgm:pt>
    <dgm:pt modelId="{03246255-477D-46D3-BE05-F5D5350DABE5}">
      <dgm:prSet/>
      <dgm:spPr/>
      <dgm:t>
        <a:bodyPr/>
        <a:lstStyle/>
        <a:p>
          <a:r>
            <a:rPr lang="el-GR" dirty="0" smtClean="0"/>
            <a:t>4</a:t>
          </a:r>
          <a:endParaRPr lang="el-GR" dirty="0"/>
        </a:p>
      </dgm:t>
    </dgm:pt>
    <dgm:pt modelId="{00E3DA8E-BABA-438E-94D1-729496E15278}" type="parTrans" cxnId="{B91518CF-3066-4E1A-9918-CAAB32B2EA32}">
      <dgm:prSet/>
      <dgm:spPr/>
      <dgm:t>
        <a:bodyPr/>
        <a:lstStyle/>
        <a:p>
          <a:endParaRPr lang="el-GR"/>
        </a:p>
      </dgm:t>
    </dgm:pt>
    <dgm:pt modelId="{B57CC09F-9A0D-44E0-A324-E8C529AB997B}" type="sibTrans" cxnId="{B91518CF-3066-4E1A-9918-CAAB32B2EA32}">
      <dgm:prSet/>
      <dgm:spPr/>
      <dgm:t>
        <a:bodyPr/>
        <a:lstStyle/>
        <a:p>
          <a:endParaRPr lang="el-GR"/>
        </a:p>
      </dgm:t>
    </dgm:pt>
    <dgm:pt modelId="{6951287E-D31C-4268-8131-39F29A52ADD3}">
      <dgm:prSet/>
      <dgm:spPr/>
      <dgm:t>
        <a:bodyPr/>
        <a:lstStyle/>
        <a:p>
          <a:r>
            <a:rPr lang="el-GR" dirty="0" smtClean="0"/>
            <a:t>Παρουσίαση-εισήγηση-επίδειξη νέας πληροφορίας</a:t>
          </a:r>
          <a:endParaRPr lang="el-GR" dirty="0"/>
        </a:p>
      </dgm:t>
    </dgm:pt>
    <dgm:pt modelId="{4DA0654B-A0AD-495C-8054-2915C06A00B9}" type="parTrans" cxnId="{44BC4E37-6C1C-4F42-81AE-1EE6F14B7CB7}">
      <dgm:prSet/>
      <dgm:spPr/>
      <dgm:t>
        <a:bodyPr/>
        <a:lstStyle/>
        <a:p>
          <a:endParaRPr lang="el-GR"/>
        </a:p>
      </dgm:t>
    </dgm:pt>
    <dgm:pt modelId="{3FD9E40F-E86E-46C8-A3CC-F45A1CCB7FD0}" type="sibTrans" cxnId="{44BC4E37-6C1C-4F42-81AE-1EE6F14B7CB7}">
      <dgm:prSet/>
      <dgm:spPr/>
      <dgm:t>
        <a:bodyPr/>
        <a:lstStyle/>
        <a:p>
          <a:endParaRPr lang="el-GR"/>
        </a:p>
      </dgm:t>
    </dgm:pt>
    <dgm:pt modelId="{DC22ADE8-38F3-4E9B-906E-92ACE102CA44}">
      <dgm:prSet/>
      <dgm:spPr/>
      <dgm:t>
        <a:bodyPr/>
        <a:lstStyle/>
        <a:p>
          <a:r>
            <a:rPr lang="el-GR" dirty="0" smtClean="0"/>
            <a:t>5</a:t>
          </a:r>
          <a:endParaRPr lang="el-GR" dirty="0"/>
        </a:p>
      </dgm:t>
    </dgm:pt>
    <dgm:pt modelId="{BA831CD9-8AFE-4A0E-BA76-2FBA6440E301}" type="parTrans" cxnId="{A1E5C7D1-C2FD-4345-8BC5-E9B20CB99F26}">
      <dgm:prSet/>
      <dgm:spPr/>
      <dgm:t>
        <a:bodyPr/>
        <a:lstStyle/>
        <a:p>
          <a:endParaRPr lang="el-GR"/>
        </a:p>
      </dgm:t>
    </dgm:pt>
    <dgm:pt modelId="{E3D09690-AFF6-4178-8A4B-507507647A8A}" type="sibTrans" cxnId="{A1E5C7D1-C2FD-4345-8BC5-E9B20CB99F26}">
      <dgm:prSet/>
      <dgm:spPr/>
      <dgm:t>
        <a:bodyPr/>
        <a:lstStyle/>
        <a:p>
          <a:endParaRPr lang="el-GR"/>
        </a:p>
      </dgm:t>
    </dgm:pt>
    <dgm:pt modelId="{387981EB-879E-4A3D-9907-B5AA8CCC75B2}">
      <dgm:prSet/>
      <dgm:spPr/>
      <dgm:t>
        <a:bodyPr/>
        <a:lstStyle/>
        <a:p>
          <a:r>
            <a:rPr lang="el-GR" dirty="0" smtClean="0"/>
            <a:t>Καθοδήγηση στη μάθηση </a:t>
          </a:r>
          <a:endParaRPr lang="el-GR" dirty="0"/>
        </a:p>
      </dgm:t>
    </dgm:pt>
    <dgm:pt modelId="{48B0E995-A9A4-4B80-BF5B-83A25C45082C}" type="parTrans" cxnId="{4FAD5C17-9E42-47BC-8D58-6B06DDE54A5C}">
      <dgm:prSet/>
      <dgm:spPr/>
      <dgm:t>
        <a:bodyPr/>
        <a:lstStyle/>
        <a:p>
          <a:endParaRPr lang="el-GR"/>
        </a:p>
      </dgm:t>
    </dgm:pt>
    <dgm:pt modelId="{083CE60C-BD54-44E0-AD9C-DFBBAF179733}" type="sibTrans" cxnId="{4FAD5C17-9E42-47BC-8D58-6B06DDE54A5C}">
      <dgm:prSet/>
      <dgm:spPr/>
      <dgm:t>
        <a:bodyPr/>
        <a:lstStyle/>
        <a:p>
          <a:endParaRPr lang="el-GR"/>
        </a:p>
      </dgm:t>
    </dgm:pt>
    <dgm:pt modelId="{EBD565C7-C1B8-47CC-8603-EDB030959A9A}">
      <dgm:prSet/>
      <dgm:spPr/>
      <dgm:t>
        <a:bodyPr/>
        <a:lstStyle/>
        <a:p>
          <a:r>
            <a:rPr lang="el-GR" dirty="0" smtClean="0"/>
            <a:t>6</a:t>
          </a:r>
          <a:endParaRPr lang="el-GR" dirty="0"/>
        </a:p>
      </dgm:t>
    </dgm:pt>
    <dgm:pt modelId="{08A5CE29-E089-4A02-BA48-636B22CC6E37}" type="parTrans" cxnId="{B292BC76-5097-45A2-9011-88E7BDDCCE5B}">
      <dgm:prSet/>
      <dgm:spPr/>
      <dgm:t>
        <a:bodyPr/>
        <a:lstStyle/>
        <a:p>
          <a:endParaRPr lang="el-GR"/>
        </a:p>
      </dgm:t>
    </dgm:pt>
    <dgm:pt modelId="{DDB204FA-AFEA-4668-9D1B-294EDC534B76}" type="sibTrans" cxnId="{B292BC76-5097-45A2-9011-88E7BDDCCE5B}">
      <dgm:prSet/>
      <dgm:spPr/>
      <dgm:t>
        <a:bodyPr/>
        <a:lstStyle/>
        <a:p>
          <a:endParaRPr lang="el-GR"/>
        </a:p>
      </dgm:t>
    </dgm:pt>
    <dgm:pt modelId="{E462E143-21FF-4CAE-8FE3-DF097CB88BDE}">
      <dgm:prSet/>
      <dgm:spPr/>
      <dgm:t>
        <a:bodyPr/>
        <a:lstStyle/>
        <a:p>
          <a:r>
            <a:rPr lang="el-GR" dirty="0" smtClean="0"/>
            <a:t>Εξαγωγή απόκρισης-εξάσκηση</a:t>
          </a:r>
          <a:endParaRPr lang="el-GR" dirty="0"/>
        </a:p>
      </dgm:t>
    </dgm:pt>
    <dgm:pt modelId="{38C2198F-47DD-449A-815B-1B8EFE61A52C}" type="parTrans" cxnId="{7407772C-68E2-4768-AF9F-B9240BD517E9}">
      <dgm:prSet/>
      <dgm:spPr/>
      <dgm:t>
        <a:bodyPr/>
        <a:lstStyle/>
        <a:p>
          <a:endParaRPr lang="el-GR"/>
        </a:p>
      </dgm:t>
    </dgm:pt>
    <dgm:pt modelId="{6C414668-5E49-4F7C-A2C4-127C81231144}" type="sibTrans" cxnId="{7407772C-68E2-4768-AF9F-B9240BD517E9}">
      <dgm:prSet/>
      <dgm:spPr/>
      <dgm:t>
        <a:bodyPr/>
        <a:lstStyle/>
        <a:p>
          <a:endParaRPr lang="el-GR"/>
        </a:p>
      </dgm:t>
    </dgm:pt>
    <dgm:pt modelId="{09F158BA-FC97-48ED-A379-E3A8353D9843}">
      <dgm:prSet/>
      <dgm:spPr/>
      <dgm:t>
        <a:bodyPr/>
        <a:lstStyle/>
        <a:p>
          <a:r>
            <a:rPr lang="el-GR" dirty="0" smtClean="0"/>
            <a:t>7</a:t>
          </a:r>
          <a:endParaRPr lang="el-GR" dirty="0"/>
        </a:p>
      </dgm:t>
    </dgm:pt>
    <dgm:pt modelId="{5DC736F3-B99F-49EF-AE71-633BF3DA1884}" type="parTrans" cxnId="{9AA7803A-8236-4AE7-84E4-F93A64536020}">
      <dgm:prSet/>
      <dgm:spPr/>
      <dgm:t>
        <a:bodyPr/>
        <a:lstStyle/>
        <a:p>
          <a:endParaRPr lang="el-GR"/>
        </a:p>
      </dgm:t>
    </dgm:pt>
    <dgm:pt modelId="{8AF483E4-1E08-4AE2-8C97-D60E22BA3CA4}" type="sibTrans" cxnId="{9AA7803A-8236-4AE7-84E4-F93A64536020}">
      <dgm:prSet/>
      <dgm:spPr/>
      <dgm:t>
        <a:bodyPr/>
        <a:lstStyle/>
        <a:p>
          <a:endParaRPr lang="el-GR"/>
        </a:p>
      </dgm:t>
    </dgm:pt>
    <dgm:pt modelId="{B6412E6E-BB8D-45F3-9A7C-55D95B73F856}">
      <dgm:prSet/>
      <dgm:spPr/>
      <dgm:t>
        <a:bodyPr/>
        <a:lstStyle/>
        <a:p>
          <a:r>
            <a:rPr lang="el-GR" dirty="0" smtClean="0"/>
            <a:t>Παροχή ανατροφοδότησης</a:t>
          </a:r>
          <a:endParaRPr lang="el-GR" dirty="0"/>
        </a:p>
      </dgm:t>
    </dgm:pt>
    <dgm:pt modelId="{335BC9DD-B784-4BA0-8741-DA1558AF7627}" type="parTrans" cxnId="{3643A40E-4406-47D3-8280-0840038364FE}">
      <dgm:prSet/>
      <dgm:spPr/>
      <dgm:t>
        <a:bodyPr/>
        <a:lstStyle/>
        <a:p>
          <a:endParaRPr lang="el-GR"/>
        </a:p>
      </dgm:t>
    </dgm:pt>
    <dgm:pt modelId="{F8FFD000-E5A9-4805-A63C-196945397E16}" type="sibTrans" cxnId="{3643A40E-4406-47D3-8280-0840038364FE}">
      <dgm:prSet/>
      <dgm:spPr/>
      <dgm:t>
        <a:bodyPr/>
        <a:lstStyle/>
        <a:p>
          <a:endParaRPr lang="el-GR"/>
        </a:p>
      </dgm:t>
    </dgm:pt>
    <dgm:pt modelId="{FFDCB388-DFAA-4253-80C2-24984D6D6F6E}">
      <dgm:prSet/>
      <dgm:spPr/>
      <dgm:t>
        <a:bodyPr/>
        <a:lstStyle/>
        <a:p>
          <a:r>
            <a:rPr lang="el-GR" dirty="0" smtClean="0"/>
            <a:t>8</a:t>
          </a:r>
          <a:endParaRPr lang="el-GR" dirty="0"/>
        </a:p>
      </dgm:t>
    </dgm:pt>
    <dgm:pt modelId="{CED7400D-532B-4446-9BAE-4E3AF8839A3D}" type="parTrans" cxnId="{05801508-DF0D-4A05-95AE-E0A2270A6089}">
      <dgm:prSet/>
      <dgm:spPr/>
      <dgm:t>
        <a:bodyPr/>
        <a:lstStyle/>
        <a:p>
          <a:endParaRPr lang="el-GR"/>
        </a:p>
      </dgm:t>
    </dgm:pt>
    <dgm:pt modelId="{62424A7C-482B-461E-817C-709D10C63211}" type="sibTrans" cxnId="{05801508-DF0D-4A05-95AE-E0A2270A6089}">
      <dgm:prSet/>
      <dgm:spPr/>
      <dgm:t>
        <a:bodyPr/>
        <a:lstStyle/>
        <a:p>
          <a:endParaRPr lang="el-GR"/>
        </a:p>
      </dgm:t>
    </dgm:pt>
    <dgm:pt modelId="{18AED3C9-AA65-4F14-99AF-7CE83F550BD2}">
      <dgm:prSet/>
      <dgm:spPr/>
      <dgm:t>
        <a:bodyPr/>
        <a:lstStyle/>
        <a:p>
          <a:r>
            <a:rPr lang="el-GR" dirty="0" smtClean="0"/>
            <a:t>Αποτίμηση απόδοσης</a:t>
          </a:r>
          <a:endParaRPr lang="el-GR" dirty="0"/>
        </a:p>
      </dgm:t>
    </dgm:pt>
    <dgm:pt modelId="{E0984867-3679-4FE8-BDE8-EF7F68383174}" type="parTrans" cxnId="{9979F083-75D7-48C5-AE02-793750CBEB67}">
      <dgm:prSet/>
      <dgm:spPr/>
      <dgm:t>
        <a:bodyPr/>
        <a:lstStyle/>
        <a:p>
          <a:endParaRPr lang="el-GR"/>
        </a:p>
      </dgm:t>
    </dgm:pt>
    <dgm:pt modelId="{FDBF3B19-B57F-4CCB-AD33-FEE33B63762B}" type="sibTrans" cxnId="{9979F083-75D7-48C5-AE02-793750CBEB67}">
      <dgm:prSet/>
      <dgm:spPr/>
      <dgm:t>
        <a:bodyPr/>
        <a:lstStyle/>
        <a:p>
          <a:endParaRPr lang="el-GR"/>
        </a:p>
      </dgm:t>
    </dgm:pt>
    <dgm:pt modelId="{1C52603B-1910-4489-A194-FF3953679293}">
      <dgm:prSet/>
      <dgm:spPr/>
      <dgm:t>
        <a:bodyPr/>
        <a:lstStyle/>
        <a:p>
          <a:r>
            <a:rPr lang="el-GR" dirty="0" smtClean="0"/>
            <a:t>9</a:t>
          </a:r>
          <a:endParaRPr lang="el-GR" dirty="0"/>
        </a:p>
      </dgm:t>
    </dgm:pt>
    <dgm:pt modelId="{94069D45-0491-49D5-8E9F-F5EF6EC6E77B}" type="parTrans" cxnId="{565CCE30-80C7-48EE-BB82-56612CA92875}">
      <dgm:prSet/>
      <dgm:spPr/>
      <dgm:t>
        <a:bodyPr/>
        <a:lstStyle/>
        <a:p>
          <a:endParaRPr lang="el-GR"/>
        </a:p>
      </dgm:t>
    </dgm:pt>
    <dgm:pt modelId="{1656B044-7C0A-4A83-80BB-B8CA3DC306CC}" type="sibTrans" cxnId="{565CCE30-80C7-48EE-BB82-56612CA92875}">
      <dgm:prSet/>
      <dgm:spPr/>
      <dgm:t>
        <a:bodyPr/>
        <a:lstStyle/>
        <a:p>
          <a:endParaRPr lang="el-GR"/>
        </a:p>
      </dgm:t>
    </dgm:pt>
    <dgm:pt modelId="{CA003154-1407-416E-B0EE-CB84ABCFBBC1}">
      <dgm:prSet/>
      <dgm:spPr/>
      <dgm:t>
        <a:bodyPr/>
        <a:lstStyle/>
        <a:p>
          <a:r>
            <a:rPr lang="el-GR" dirty="0" smtClean="0"/>
            <a:t>Ανασκόπιση και μεταφορά</a:t>
          </a:r>
          <a:endParaRPr lang="el-GR" dirty="0"/>
        </a:p>
      </dgm:t>
    </dgm:pt>
    <dgm:pt modelId="{9C438CEB-3A2E-4DAC-8DD4-2C99026100AD}" type="parTrans" cxnId="{A300F7CE-20C5-488E-82AA-62C3C378869B}">
      <dgm:prSet/>
      <dgm:spPr/>
      <dgm:t>
        <a:bodyPr/>
        <a:lstStyle/>
        <a:p>
          <a:endParaRPr lang="el-GR"/>
        </a:p>
      </dgm:t>
    </dgm:pt>
    <dgm:pt modelId="{C54346AB-E5CA-4B13-9575-8FA5CEEB2E62}" type="sibTrans" cxnId="{A300F7CE-20C5-488E-82AA-62C3C378869B}">
      <dgm:prSet/>
      <dgm:spPr/>
      <dgm:t>
        <a:bodyPr/>
        <a:lstStyle/>
        <a:p>
          <a:endParaRPr lang="el-GR"/>
        </a:p>
      </dgm:t>
    </dgm:pt>
    <dgm:pt modelId="{A9FCF0C4-26EC-49C9-BA55-709BE7C5E8B3}" type="pres">
      <dgm:prSet presAssocID="{0400CCC1-0C3F-44CF-89F2-821C2FA00E2A}" presName="linearFlow" presStyleCnt="0">
        <dgm:presLayoutVars>
          <dgm:dir/>
          <dgm:animLvl val="lvl"/>
          <dgm:resizeHandles val="exact"/>
        </dgm:presLayoutVars>
      </dgm:prSet>
      <dgm:spPr/>
      <dgm:t>
        <a:bodyPr/>
        <a:lstStyle/>
        <a:p>
          <a:endParaRPr lang="el-GR"/>
        </a:p>
      </dgm:t>
    </dgm:pt>
    <dgm:pt modelId="{D8D0263E-9314-4BDE-9EAB-AEE641E2DCE4}" type="pres">
      <dgm:prSet presAssocID="{1F5EDF73-4488-46BF-AD0A-4FC24A764B5F}" presName="composite" presStyleCnt="0"/>
      <dgm:spPr/>
    </dgm:pt>
    <dgm:pt modelId="{A826D28D-2DAE-4BF7-B652-2D08E503A250}" type="pres">
      <dgm:prSet presAssocID="{1F5EDF73-4488-46BF-AD0A-4FC24A764B5F}" presName="parentText" presStyleLbl="alignNode1" presStyleIdx="0" presStyleCnt="9">
        <dgm:presLayoutVars>
          <dgm:chMax val="1"/>
          <dgm:bulletEnabled val="1"/>
        </dgm:presLayoutVars>
      </dgm:prSet>
      <dgm:spPr/>
      <dgm:t>
        <a:bodyPr/>
        <a:lstStyle/>
        <a:p>
          <a:endParaRPr lang="el-GR"/>
        </a:p>
      </dgm:t>
    </dgm:pt>
    <dgm:pt modelId="{1A3216E9-F9CC-449A-94EA-4310DE2C3DC6}" type="pres">
      <dgm:prSet presAssocID="{1F5EDF73-4488-46BF-AD0A-4FC24A764B5F}" presName="descendantText" presStyleLbl="alignAcc1" presStyleIdx="0" presStyleCnt="9">
        <dgm:presLayoutVars>
          <dgm:bulletEnabled val="1"/>
        </dgm:presLayoutVars>
      </dgm:prSet>
      <dgm:spPr/>
      <dgm:t>
        <a:bodyPr/>
        <a:lstStyle/>
        <a:p>
          <a:endParaRPr lang="el-GR"/>
        </a:p>
      </dgm:t>
    </dgm:pt>
    <dgm:pt modelId="{EF4E5FA0-888B-4FA4-8931-5CF43F43C33F}" type="pres">
      <dgm:prSet presAssocID="{9B6B15E8-B7E3-4C48-B1B8-084FF6C6254B}" presName="sp" presStyleCnt="0"/>
      <dgm:spPr/>
    </dgm:pt>
    <dgm:pt modelId="{E4954380-0C7E-4156-B553-E9A46AD84BB7}" type="pres">
      <dgm:prSet presAssocID="{145E94C6-95E7-4562-B176-49B5D20062D8}" presName="composite" presStyleCnt="0"/>
      <dgm:spPr/>
    </dgm:pt>
    <dgm:pt modelId="{26696EB1-3590-4C7C-9FB6-C83D9F2642F3}" type="pres">
      <dgm:prSet presAssocID="{145E94C6-95E7-4562-B176-49B5D20062D8}" presName="parentText" presStyleLbl="alignNode1" presStyleIdx="1" presStyleCnt="9">
        <dgm:presLayoutVars>
          <dgm:chMax val="1"/>
          <dgm:bulletEnabled val="1"/>
        </dgm:presLayoutVars>
      </dgm:prSet>
      <dgm:spPr/>
      <dgm:t>
        <a:bodyPr/>
        <a:lstStyle/>
        <a:p>
          <a:endParaRPr lang="el-GR"/>
        </a:p>
      </dgm:t>
    </dgm:pt>
    <dgm:pt modelId="{7E2331C8-4A83-46DD-9B74-B8B673DEFCD7}" type="pres">
      <dgm:prSet presAssocID="{145E94C6-95E7-4562-B176-49B5D20062D8}" presName="descendantText" presStyleLbl="alignAcc1" presStyleIdx="1" presStyleCnt="9">
        <dgm:presLayoutVars>
          <dgm:bulletEnabled val="1"/>
        </dgm:presLayoutVars>
      </dgm:prSet>
      <dgm:spPr/>
      <dgm:t>
        <a:bodyPr/>
        <a:lstStyle/>
        <a:p>
          <a:endParaRPr lang="el-GR"/>
        </a:p>
      </dgm:t>
    </dgm:pt>
    <dgm:pt modelId="{A3032347-8DAE-41CE-AA6A-E02C70B04679}" type="pres">
      <dgm:prSet presAssocID="{892A417B-7BFC-4F5F-A0F6-D546624C8FF5}" presName="sp" presStyleCnt="0"/>
      <dgm:spPr/>
    </dgm:pt>
    <dgm:pt modelId="{A1715F6B-117D-44DE-B51E-F1BA7F4A7D67}" type="pres">
      <dgm:prSet presAssocID="{031419C5-1DE3-469C-BFB1-D316F57E6888}" presName="composite" presStyleCnt="0"/>
      <dgm:spPr/>
    </dgm:pt>
    <dgm:pt modelId="{8CB8E645-C044-40F1-AB5C-7C394F5E2D4C}" type="pres">
      <dgm:prSet presAssocID="{031419C5-1DE3-469C-BFB1-D316F57E6888}" presName="parentText" presStyleLbl="alignNode1" presStyleIdx="2" presStyleCnt="9">
        <dgm:presLayoutVars>
          <dgm:chMax val="1"/>
          <dgm:bulletEnabled val="1"/>
        </dgm:presLayoutVars>
      </dgm:prSet>
      <dgm:spPr/>
      <dgm:t>
        <a:bodyPr/>
        <a:lstStyle/>
        <a:p>
          <a:endParaRPr lang="el-GR"/>
        </a:p>
      </dgm:t>
    </dgm:pt>
    <dgm:pt modelId="{A632AE42-0B27-49D9-85C4-16A7FA8C6A3A}" type="pres">
      <dgm:prSet presAssocID="{031419C5-1DE3-469C-BFB1-D316F57E6888}" presName="descendantText" presStyleLbl="alignAcc1" presStyleIdx="2" presStyleCnt="9">
        <dgm:presLayoutVars>
          <dgm:bulletEnabled val="1"/>
        </dgm:presLayoutVars>
      </dgm:prSet>
      <dgm:spPr/>
      <dgm:t>
        <a:bodyPr/>
        <a:lstStyle/>
        <a:p>
          <a:endParaRPr lang="el-GR"/>
        </a:p>
      </dgm:t>
    </dgm:pt>
    <dgm:pt modelId="{7AE64459-316E-42F0-A7FC-E38585243D0E}" type="pres">
      <dgm:prSet presAssocID="{DC98AF30-7EF2-4D2D-9AB9-E57997E4B4D9}" presName="sp" presStyleCnt="0"/>
      <dgm:spPr/>
    </dgm:pt>
    <dgm:pt modelId="{16823076-8FE0-405B-903B-9D2CFB8C1398}" type="pres">
      <dgm:prSet presAssocID="{03246255-477D-46D3-BE05-F5D5350DABE5}" presName="composite" presStyleCnt="0"/>
      <dgm:spPr/>
    </dgm:pt>
    <dgm:pt modelId="{F1C9354A-BDC2-45B9-B624-74AE78E8BE22}" type="pres">
      <dgm:prSet presAssocID="{03246255-477D-46D3-BE05-F5D5350DABE5}" presName="parentText" presStyleLbl="alignNode1" presStyleIdx="3" presStyleCnt="9">
        <dgm:presLayoutVars>
          <dgm:chMax val="1"/>
          <dgm:bulletEnabled val="1"/>
        </dgm:presLayoutVars>
      </dgm:prSet>
      <dgm:spPr/>
      <dgm:t>
        <a:bodyPr/>
        <a:lstStyle/>
        <a:p>
          <a:endParaRPr lang="el-GR"/>
        </a:p>
      </dgm:t>
    </dgm:pt>
    <dgm:pt modelId="{7E9D1B69-416D-4E78-AFE5-7E7C58E58E86}" type="pres">
      <dgm:prSet presAssocID="{03246255-477D-46D3-BE05-F5D5350DABE5}" presName="descendantText" presStyleLbl="alignAcc1" presStyleIdx="3" presStyleCnt="9">
        <dgm:presLayoutVars>
          <dgm:bulletEnabled val="1"/>
        </dgm:presLayoutVars>
      </dgm:prSet>
      <dgm:spPr/>
      <dgm:t>
        <a:bodyPr/>
        <a:lstStyle/>
        <a:p>
          <a:endParaRPr lang="el-GR"/>
        </a:p>
      </dgm:t>
    </dgm:pt>
    <dgm:pt modelId="{11E6FA12-B524-4F18-8FF9-254A25C0F9CB}" type="pres">
      <dgm:prSet presAssocID="{B57CC09F-9A0D-44E0-A324-E8C529AB997B}" presName="sp" presStyleCnt="0"/>
      <dgm:spPr/>
    </dgm:pt>
    <dgm:pt modelId="{6C097E85-348D-4729-AC87-6184E968C944}" type="pres">
      <dgm:prSet presAssocID="{DC22ADE8-38F3-4E9B-906E-92ACE102CA44}" presName="composite" presStyleCnt="0"/>
      <dgm:spPr/>
    </dgm:pt>
    <dgm:pt modelId="{3714333B-FF35-4A11-8DCE-B2666028C600}" type="pres">
      <dgm:prSet presAssocID="{DC22ADE8-38F3-4E9B-906E-92ACE102CA44}" presName="parentText" presStyleLbl="alignNode1" presStyleIdx="4" presStyleCnt="9">
        <dgm:presLayoutVars>
          <dgm:chMax val="1"/>
          <dgm:bulletEnabled val="1"/>
        </dgm:presLayoutVars>
      </dgm:prSet>
      <dgm:spPr/>
      <dgm:t>
        <a:bodyPr/>
        <a:lstStyle/>
        <a:p>
          <a:endParaRPr lang="el-GR"/>
        </a:p>
      </dgm:t>
    </dgm:pt>
    <dgm:pt modelId="{E289534F-5D8C-4EDF-AA1F-D174981DB96A}" type="pres">
      <dgm:prSet presAssocID="{DC22ADE8-38F3-4E9B-906E-92ACE102CA44}" presName="descendantText" presStyleLbl="alignAcc1" presStyleIdx="4" presStyleCnt="9">
        <dgm:presLayoutVars>
          <dgm:bulletEnabled val="1"/>
        </dgm:presLayoutVars>
      </dgm:prSet>
      <dgm:spPr/>
      <dgm:t>
        <a:bodyPr/>
        <a:lstStyle/>
        <a:p>
          <a:endParaRPr lang="el-GR"/>
        </a:p>
      </dgm:t>
    </dgm:pt>
    <dgm:pt modelId="{ABD3C127-C03B-47E1-A907-2A7048E598DE}" type="pres">
      <dgm:prSet presAssocID="{E3D09690-AFF6-4178-8A4B-507507647A8A}" presName="sp" presStyleCnt="0"/>
      <dgm:spPr/>
    </dgm:pt>
    <dgm:pt modelId="{680BA89A-CCB6-43CB-A258-673FD3853117}" type="pres">
      <dgm:prSet presAssocID="{EBD565C7-C1B8-47CC-8603-EDB030959A9A}" presName="composite" presStyleCnt="0"/>
      <dgm:spPr/>
    </dgm:pt>
    <dgm:pt modelId="{930DDE8E-DA66-4408-B1B8-2BF8DC0A8DED}" type="pres">
      <dgm:prSet presAssocID="{EBD565C7-C1B8-47CC-8603-EDB030959A9A}" presName="parentText" presStyleLbl="alignNode1" presStyleIdx="5" presStyleCnt="9">
        <dgm:presLayoutVars>
          <dgm:chMax val="1"/>
          <dgm:bulletEnabled val="1"/>
        </dgm:presLayoutVars>
      </dgm:prSet>
      <dgm:spPr/>
      <dgm:t>
        <a:bodyPr/>
        <a:lstStyle/>
        <a:p>
          <a:endParaRPr lang="el-GR"/>
        </a:p>
      </dgm:t>
    </dgm:pt>
    <dgm:pt modelId="{64263D20-945C-4D1A-8557-65A9C06E44A9}" type="pres">
      <dgm:prSet presAssocID="{EBD565C7-C1B8-47CC-8603-EDB030959A9A}" presName="descendantText" presStyleLbl="alignAcc1" presStyleIdx="5" presStyleCnt="9">
        <dgm:presLayoutVars>
          <dgm:bulletEnabled val="1"/>
        </dgm:presLayoutVars>
      </dgm:prSet>
      <dgm:spPr/>
      <dgm:t>
        <a:bodyPr/>
        <a:lstStyle/>
        <a:p>
          <a:endParaRPr lang="el-GR"/>
        </a:p>
      </dgm:t>
    </dgm:pt>
    <dgm:pt modelId="{9E039CC9-F125-4C76-8EC3-2F75EF683A37}" type="pres">
      <dgm:prSet presAssocID="{DDB204FA-AFEA-4668-9D1B-294EDC534B76}" presName="sp" presStyleCnt="0"/>
      <dgm:spPr/>
    </dgm:pt>
    <dgm:pt modelId="{E60DDC1F-6312-48FC-A8DB-C875AAF7FB04}" type="pres">
      <dgm:prSet presAssocID="{09F158BA-FC97-48ED-A379-E3A8353D9843}" presName="composite" presStyleCnt="0"/>
      <dgm:spPr/>
    </dgm:pt>
    <dgm:pt modelId="{0D98170D-CB88-4B57-BEBB-93C04143A0D9}" type="pres">
      <dgm:prSet presAssocID="{09F158BA-FC97-48ED-A379-E3A8353D9843}" presName="parentText" presStyleLbl="alignNode1" presStyleIdx="6" presStyleCnt="9">
        <dgm:presLayoutVars>
          <dgm:chMax val="1"/>
          <dgm:bulletEnabled val="1"/>
        </dgm:presLayoutVars>
      </dgm:prSet>
      <dgm:spPr/>
      <dgm:t>
        <a:bodyPr/>
        <a:lstStyle/>
        <a:p>
          <a:endParaRPr lang="el-GR"/>
        </a:p>
      </dgm:t>
    </dgm:pt>
    <dgm:pt modelId="{93D9222C-066A-4419-9F4E-5CBE3EA9267C}" type="pres">
      <dgm:prSet presAssocID="{09F158BA-FC97-48ED-A379-E3A8353D9843}" presName="descendantText" presStyleLbl="alignAcc1" presStyleIdx="6" presStyleCnt="9">
        <dgm:presLayoutVars>
          <dgm:bulletEnabled val="1"/>
        </dgm:presLayoutVars>
      </dgm:prSet>
      <dgm:spPr/>
      <dgm:t>
        <a:bodyPr/>
        <a:lstStyle/>
        <a:p>
          <a:endParaRPr lang="el-GR"/>
        </a:p>
      </dgm:t>
    </dgm:pt>
    <dgm:pt modelId="{CFEF6767-3369-40B7-869E-80DCBACFD357}" type="pres">
      <dgm:prSet presAssocID="{8AF483E4-1E08-4AE2-8C97-D60E22BA3CA4}" presName="sp" presStyleCnt="0"/>
      <dgm:spPr/>
    </dgm:pt>
    <dgm:pt modelId="{47A51D49-4114-4767-BE76-486974B743CC}" type="pres">
      <dgm:prSet presAssocID="{FFDCB388-DFAA-4253-80C2-24984D6D6F6E}" presName="composite" presStyleCnt="0"/>
      <dgm:spPr/>
    </dgm:pt>
    <dgm:pt modelId="{390D6863-3141-4197-8E3D-8219C682CC59}" type="pres">
      <dgm:prSet presAssocID="{FFDCB388-DFAA-4253-80C2-24984D6D6F6E}" presName="parentText" presStyleLbl="alignNode1" presStyleIdx="7" presStyleCnt="9">
        <dgm:presLayoutVars>
          <dgm:chMax val="1"/>
          <dgm:bulletEnabled val="1"/>
        </dgm:presLayoutVars>
      </dgm:prSet>
      <dgm:spPr/>
      <dgm:t>
        <a:bodyPr/>
        <a:lstStyle/>
        <a:p>
          <a:endParaRPr lang="el-GR"/>
        </a:p>
      </dgm:t>
    </dgm:pt>
    <dgm:pt modelId="{1F3772D7-6DFB-4E54-86E9-4E7629538852}" type="pres">
      <dgm:prSet presAssocID="{FFDCB388-DFAA-4253-80C2-24984D6D6F6E}" presName="descendantText" presStyleLbl="alignAcc1" presStyleIdx="7" presStyleCnt="9">
        <dgm:presLayoutVars>
          <dgm:bulletEnabled val="1"/>
        </dgm:presLayoutVars>
      </dgm:prSet>
      <dgm:spPr/>
      <dgm:t>
        <a:bodyPr/>
        <a:lstStyle/>
        <a:p>
          <a:endParaRPr lang="el-GR"/>
        </a:p>
      </dgm:t>
    </dgm:pt>
    <dgm:pt modelId="{81C29E40-7F36-41E0-A075-956D30C57071}" type="pres">
      <dgm:prSet presAssocID="{62424A7C-482B-461E-817C-709D10C63211}" presName="sp" presStyleCnt="0"/>
      <dgm:spPr/>
    </dgm:pt>
    <dgm:pt modelId="{2300C5F9-D811-4316-90A0-68DCD06134EE}" type="pres">
      <dgm:prSet presAssocID="{1C52603B-1910-4489-A194-FF3953679293}" presName="composite" presStyleCnt="0"/>
      <dgm:spPr/>
    </dgm:pt>
    <dgm:pt modelId="{824BDF16-7002-4208-BB21-22F165E05074}" type="pres">
      <dgm:prSet presAssocID="{1C52603B-1910-4489-A194-FF3953679293}" presName="parentText" presStyleLbl="alignNode1" presStyleIdx="8" presStyleCnt="9">
        <dgm:presLayoutVars>
          <dgm:chMax val="1"/>
          <dgm:bulletEnabled val="1"/>
        </dgm:presLayoutVars>
      </dgm:prSet>
      <dgm:spPr/>
      <dgm:t>
        <a:bodyPr/>
        <a:lstStyle/>
        <a:p>
          <a:endParaRPr lang="el-GR"/>
        </a:p>
      </dgm:t>
    </dgm:pt>
    <dgm:pt modelId="{4B5B2F3F-B0D8-4A56-980B-86856A5D8748}" type="pres">
      <dgm:prSet presAssocID="{1C52603B-1910-4489-A194-FF3953679293}" presName="descendantText" presStyleLbl="alignAcc1" presStyleIdx="8" presStyleCnt="9">
        <dgm:presLayoutVars>
          <dgm:bulletEnabled val="1"/>
        </dgm:presLayoutVars>
      </dgm:prSet>
      <dgm:spPr/>
      <dgm:t>
        <a:bodyPr/>
        <a:lstStyle/>
        <a:p>
          <a:endParaRPr lang="el-GR"/>
        </a:p>
      </dgm:t>
    </dgm:pt>
  </dgm:ptLst>
  <dgm:cxnLst>
    <dgm:cxn modelId="{DFB0E2DF-4E35-4E90-BA92-36CC206BC3FE}" srcId="{1F5EDF73-4488-46BF-AD0A-4FC24A764B5F}" destId="{819880F7-A673-43AD-B81D-388DAC91D6A0}" srcOrd="0" destOrd="0" parTransId="{8B9DD932-ACD4-40C7-9AB5-9D3D06129352}" sibTransId="{450A1E8C-B0A2-4FA1-855A-339DFD13D30D}"/>
    <dgm:cxn modelId="{B292BC76-5097-45A2-9011-88E7BDDCCE5B}" srcId="{0400CCC1-0C3F-44CF-89F2-821C2FA00E2A}" destId="{EBD565C7-C1B8-47CC-8603-EDB030959A9A}" srcOrd="5" destOrd="0" parTransId="{08A5CE29-E089-4A02-BA48-636B22CC6E37}" sibTransId="{DDB204FA-AFEA-4668-9D1B-294EDC534B76}"/>
    <dgm:cxn modelId="{5BDD3DF7-2863-4896-B6A1-EE52051C5AC5}" type="presOf" srcId="{819880F7-A673-43AD-B81D-388DAC91D6A0}" destId="{1A3216E9-F9CC-449A-94EA-4310DE2C3DC6}" srcOrd="0" destOrd="0" presId="urn:microsoft.com/office/officeart/2005/8/layout/chevron2"/>
    <dgm:cxn modelId="{B1E6E75B-DC2C-4CEF-8639-530E4163CEC7}" type="presOf" srcId="{387981EB-879E-4A3D-9907-B5AA8CCC75B2}" destId="{E289534F-5D8C-4EDF-AA1F-D174981DB96A}" srcOrd="0" destOrd="0" presId="urn:microsoft.com/office/officeart/2005/8/layout/chevron2"/>
    <dgm:cxn modelId="{569300F6-806C-4319-95F7-D06D4FC02BD1}" type="presOf" srcId="{1F5EDF73-4488-46BF-AD0A-4FC24A764B5F}" destId="{A826D28D-2DAE-4BF7-B652-2D08E503A250}" srcOrd="0" destOrd="0" presId="urn:microsoft.com/office/officeart/2005/8/layout/chevron2"/>
    <dgm:cxn modelId="{59AED8EA-70B6-4703-B8CB-3BC948D232EC}" type="presOf" srcId="{0400CCC1-0C3F-44CF-89F2-821C2FA00E2A}" destId="{A9FCF0C4-26EC-49C9-BA55-709BE7C5E8B3}" srcOrd="0" destOrd="0" presId="urn:microsoft.com/office/officeart/2005/8/layout/chevron2"/>
    <dgm:cxn modelId="{9979F083-75D7-48C5-AE02-793750CBEB67}" srcId="{FFDCB388-DFAA-4253-80C2-24984D6D6F6E}" destId="{18AED3C9-AA65-4F14-99AF-7CE83F550BD2}" srcOrd="0" destOrd="0" parTransId="{E0984867-3679-4FE8-BDE8-EF7F68383174}" sibTransId="{FDBF3B19-B57F-4CCB-AD33-FEE33B63762B}"/>
    <dgm:cxn modelId="{E406E974-6358-453F-88DE-02E6A1B4547D}" srcId="{0400CCC1-0C3F-44CF-89F2-821C2FA00E2A}" destId="{145E94C6-95E7-4562-B176-49B5D20062D8}" srcOrd="1" destOrd="0" parTransId="{575CDE48-275C-4345-AD4B-6F115C497112}" sibTransId="{892A417B-7BFC-4F5F-A0F6-D546624C8FF5}"/>
    <dgm:cxn modelId="{7407772C-68E2-4768-AF9F-B9240BD517E9}" srcId="{EBD565C7-C1B8-47CC-8603-EDB030959A9A}" destId="{E462E143-21FF-4CAE-8FE3-DF097CB88BDE}" srcOrd="0" destOrd="0" parTransId="{38C2198F-47DD-449A-815B-1B8EFE61A52C}" sibTransId="{6C414668-5E49-4F7C-A2C4-127C81231144}"/>
    <dgm:cxn modelId="{9AA7803A-8236-4AE7-84E4-F93A64536020}" srcId="{0400CCC1-0C3F-44CF-89F2-821C2FA00E2A}" destId="{09F158BA-FC97-48ED-A379-E3A8353D9843}" srcOrd="6" destOrd="0" parTransId="{5DC736F3-B99F-49EF-AE71-633BF3DA1884}" sibTransId="{8AF483E4-1E08-4AE2-8C97-D60E22BA3CA4}"/>
    <dgm:cxn modelId="{3643A40E-4406-47D3-8280-0840038364FE}" srcId="{09F158BA-FC97-48ED-A379-E3A8353D9843}" destId="{B6412E6E-BB8D-45F3-9A7C-55D95B73F856}" srcOrd="0" destOrd="0" parTransId="{335BC9DD-B784-4BA0-8741-DA1558AF7627}" sibTransId="{F8FFD000-E5A9-4805-A63C-196945397E16}"/>
    <dgm:cxn modelId="{4954DB38-2DA1-4A48-A405-5221CD183B01}" srcId="{0400CCC1-0C3F-44CF-89F2-821C2FA00E2A}" destId="{031419C5-1DE3-469C-BFB1-D316F57E6888}" srcOrd="2" destOrd="0" parTransId="{A548DBCC-AFB0-456D-B96D-0A878F4CE575}" sibTransId="{DC98AF30-7EF2-4D2D-9AB9-E57997E4B4D9}"/>
    <dgm:cxn modelId="{565CCE30-80C7-48EE-BB82-56612CA92875}" srcId="{0400CCC1-0C3F-44CF-89F2-821C2FA00E2A}" destId="{1C52603B-1910-4489-A194-FF3953679293}" srcOrd="8" destOrd="0" parTransId="{94069D45-0491-49D5-8E9F-F5EF6EC6E77B}" sibTransId="{1656B044-7C0A-4A83-80BB-B8CA3DC306CC}"/>
    <dgm:cxn modelId="{9963F733-39F7-4062-A474-C6864D2F8379}" type="presOf" srcId="{1C52603B-1910-4489-A194-FF3953679293}" destId="{824BDF16-7002-4208-BB21-22F165E05074}" srcOrd="0" destOrd="0" presId="urn:microsoft.com/office/officeart/2005/8/layout/chevron2"/>
    <dgm:cxn modelId="{17AA02AB-99AB-4C46-9F55-EB3855188304}" type="presOf" srcId="{F9E21843-3A93-4BE4-A653-177E7C6CDCE5}" destId="{7E2331C8-4A83-46DD-9B74-B8B673DEFCD7}" srcOrd="0" destOrd="0" presId="urn:microsoft.com/office/officeart/2005/8/layout/chevron2"/>
    <dgm:cxn modelId="{44BC4E37-6C1C-4F42-81AE-1EE6F14B7CB7}" srcId="{03246255-477D-46D3-BE05-F5D5350DABE5}" destId="{6951287E-D31C-4268-8131-39F29A52ADD3}" srcOrd="0" destOrd="0" parTransId="{4DA0654B-A0AD-495C-8054-2915C06A00B9}" sibTransId="{3FD9E40F-E86E-46C8-A3CC-F45A1CCB7FD0}"/>
    <dgm:cxn modelId="{05AE54C9-71EC-42C2-8991-A3448CF96E89}" type="presOf" srcId="{09F158BA-FC97-48ED-A379-E3A8353D9843}" destId="{0D98170D-CB88-4B57-BEBB-93C04143A0D9}" srcOrd="0" destOrd="0" presId="urn:microsoft.com/office/officeart/2005/8/layout/chevron2"/>
    <dgm:cxn modelId="{56A7477A-BD37-4E62-8324-AA6D378BF27F}" type="presOf" srcId="{185DE961-7B01-4E3A-BD29-08B772EC6725}" destId="{A632AE42-0B27-49D9-85C4-16A7FA8C6A3A}" srcOrd="0" destOrd="0" presId="urn:microsoft.com/office/officeart/2005/8/layout/chevron2"/>
    <dgm:cxn modelId="{A1E5C7D1-C2FD-4345-8BC5-E9B20CB99F26}" srcId="{0400CCC1-0C3F-44CF-89F2-821C2FA00E2A}" destId="{DC22ADE8-38F3-4E9B-906E-92ACE102CA44}" srcOrd="4" destOrd="0" parTransId="{BA831CD9-8AFE-4A0E-BA76-2FBA6440E301}" sibTransId="{E3D09690-AFF6-4178-8A4B-507507647A8A}"/>
    <dgm:cxn modelId="{05801508-DF0D-4A05-95AE-E0A2270A6089}" srcId="{0400CCC1-0C3F-44CF-89F2-821C2FA00E2A}" destId="{FFDCB388-DFAA-4253-80C2-24984D6D6F6E}" srcOrd="7" destOrd="0" parTransId="{CED7400D-532B-4446-9BAE-4E3AF8839A3D}" sibTransId="{62424A7C-482B-461E-817C-709D10C63211}"/>
    <dgm:cxn modelId="{C0BC3248-2B3D-4914-AFDC-2BDC4ABB0546}" type="presOf" srcId="{03246255-477D-46D3-BE05-F5D5350DABE5}" destId="{F1C9354A-BDC2-45B9-B624-74AE78E8BE22}" srcOrd="0" destOrd="0" presId="urn:microsoft.com/office/officeart/2005/8/layout/chevron2"/>
    <dgm:cxn modelId="{B91518CF-3066-4E1A-9918-CAAB32B2EA32}" srcId="{0400CCC1-0C3F-44CF-89F2-821C2FA00E2A}" destId="{03246255-477D-46D3-BE05-F5D5350DABE5}" srcOrd="3" destOrd="0" parTransId="{00E3DA8E-BABA-438E-94D1-729496E15278}" sibTransId="{B57CC09F-9A0D-44E0-A324-E8C529AB997B}"/>
    <dgm:cxn modelId="{4BEF558C-8114-4BAC-8384-CB188CB58551}" type="presOf" srcId="{EBD565C7-C1B8-47CC-8603-EDB030959A9A}" destId="{930DDE8E-DA66-4408-B1B8-2BF8DC0A8DED}" srcOrd="0" destOrd="0" presId="urn:microsoft.com/office/officeart/2005/8/layout/chevron2"/>
    <dgm:cxn modelId="{6A061424-341F-47E1-847D-CC0CAFEC44EE}" srcId="{0400CCC1-0C3F-44CF-89F2-821C2FA00E2A}" destId="{1F5EDF73-4488-46BF-AD0A-4FC24A764B5F}" srcOrd="0" destOrd="0" parTransId="{8CDF6463-8685-42CF-A356-23D28954CFBA}" sibTransId="{9B6B15E8-B7E3-4C48-B1B8-084FF6C6254B}"/>
    <dgm:cxn modelId="{44EC8EFD-190F-49EF-A779-DBD5AEA46BCA}" srcId="{031419C5-1DE3-469C-BFB1-D316F57E6888}" destId="{185DE961-7B01-4E3A-BD29-08B772EC6725}" srcOrd="0" destOrd="0" parTransId="{22510337-4E6A-4A08-A840-BC6FA40595AD}" sibTransId="{9E4AA7D4-B488-4691-A978-E30B5277F6FD}"/>
    <dgm:cxn modelId="{32942C6C-5005-4E3A-9134-48260F8DAAAD}" type="presOf" srcId="{B6412E6E-BB8D-45F3-9A7C-55D95B73F856}" destId="{93D9222C-066A-4419-9F4E-5CBE3EA9267C}" srcOrd="0" destOrd="0" presId="urn:microsoft.com/office/officeart/2005/8/layout/chevron2"/>
    <dgm:cxn modelId="{BE2AD2C0-3372-44C7-9D8F-ABE651FD82C2}" type="presOf" srcId="{E462E143-21FF-4CAE-8FE3-DF097CB88BDE}" destId="{64263D20-945C-4D1A-8557-65A9C06E44A9}" srcOrd="0" destOrd="0" presId="urn:microsoft.com/office/officeart/2005/8/layout/chevron2"/>
    <dgm:cxn modelId="{E2C380C7-5519-4763-BFBD-08240ECF5E7D}" type="presOf" srcId="{145E94C6-95E7-4562-B176-49B5D20062D8}" destId="{26696EB1-3590-4C7C-9FB6-C83D9F2642F3}" srcOrd="0" destOrd="0" presId="urn:microsoft.com/office/officeart/2005/8/layout/chevron2"/>
    <dgm:cxn modelId="{15D3F2B1-7FE5-42E4-A48B-3559E8663CF3}" type="presOf" srcId="{DC22ADE8-38F3-4E9B-906E-92ACE102CA44}" destId="{3714333B-FF35-4A11-8DCE-B2666028C600}" srcOrd="0" destOrd="0" presId="urn:microsoft.com/office/officeart/2005/8/layout/chevron2"/>
    <dgm:cxn modelId="{26E05716-8774-4A6B-8BF7-42824AEA0A9C}" type="presOf" srcId="{6951287E-D31C-4268-8131-39F29A52ADD3}" destId="{7E9D1B69-416D-4E78-AFE5-7E7C58E58E86}" srcOrd="0" destOrd="0" presId="urn:microsoft.com/office/officeart/2005/8/layout/chevron2"/>
    <dgm:cxn modelId="{FDBB378F-CEC2-45E0-BC1E-BE273C904542}" type="presOf" srcId="{18AED3C9-AA65-4F14-99AF-7CE83F550BD2}" destId="{1F3772D7-6DFB-4E54-86E9-4E7629538852}" srcOrd="0" destOrd="0" presId="urn:microsoft.com/office/officeart/2005/8/layout/chevron2"/>
    <dgm:cxn modelId="{73FF9FEE-8791-4E98-8AE2-3FA371912BA4}" srcId="{145E94C6-95E7-4562-B176-49B5D20062D8}" destId="{F9E21843-3A93-4BE4-A653-177E7C6CDCE5}" srcOrd="0" destOrd="0" parTransId="{8CB139AC-6608-4813-9816-D13D7D74F295}" sibTransId="{CFCB6510-9BA8-488F-AA03-7638AF93D3B4}"/>
    <dgm:cxn modelId="{85DAF7F4-B52C-46BD-935B-EDFAA1ACB9CC}" type="presOf" srcId="{CA003154-1407-416E-B0EE-CB84ABCFBBC1}" destId="{4B5B2F3F-B0D8-4A56-980B-86856A5D8748}" srcOrd="0" destOrd="0" presId="urn:microsoft.com/office/officeart/2005/8/layout/chevron2"/>
    <dgm:cxn modelId="{4FAD5C17-9E42-47BC-8D58-6B06DDE54A5C}" srcId="{DC22ADE8-38F3-4E9B-906E-92ACE102CA44}" destId="{387981EB-879E-4A3D-9907-B5AA8CCC75B2}" srcOrd="0" destOrd="0" parTransId="{48B0E995-A9A4-4B80-BF5B-83A25C45082C}" sibTransId="{083CE60C-BD54-44E0-AD9C-DFBBAF179733}"/>
    <dgm:cxn modelId="{A300F7CE-20C5-488E-82AA-62C3C378869B}" srcId="{1C52603B-1910-4489-A194-FF3953679293}" destId="{CA003154-1407-416E-B0EE-CB84ABCFBBC1}" srcOrd="0" destOrd="0" parTransId="{9C438CEB-3A2E-4DAC-8DD4-2C99026100AD}" sibTransId="{C54346AB-E5CA-4B13-9575-8FA5CEEB2E62}"/>
    <dgm:cxn modelId="{0FBEF15E-4DF5-49A4-9AAA-EEFE20F4223B}" type="presOf" srcId="{031419C5-1DE3-469C-BFB1-D316F57E6888}" destId="{8CB8E645-C044-40F1-AB5C-7C394F5E2D4C}" srcOrd="0" destOrd="0" presId="urn:microsoft.com/office/officeart/2005/8/layout/chevron2"/>
    <dgm:cxn modelId="{D77E991F-FEDE-456E-9C31-B2BBC5507FFB}" type="presOf" srcId="{FFDCB388-DFAA-4253-80C2-24984D6D6F6E}" destId="{390D6863-3141-4197-8E3D-8219C682CC59}" srcOrd="0" destOrd="0" presId="urn:microsoft.com/office/officeart/2005/8/layout/chevron2"/>
    <dgm:cxn modelId="{95696042-2AFE-4411-8274-C96AC6C248D3}" type="presParOf" srcId="{A9FCF0C4-26EC-49C9-BA55-709BE7C5E8B3}" destId="{D8D0263E-9314-4BDE-9EAB-AEE641E2DCE4}" srcOrd="0" destOrd="0" presId="urn:microsoft.com/office/officeart/2005/8/layout/chevron2"/>
    <dgm:cxn modelId="{8C75A868-BEF2-40F8-8BE5-901F0603CBB1}" type="presParOf" srcId="{D8D0263E-9314-4BDE-9EAB-AEE641E2DCE4}" destId="{A826D28D-2DAE-4BF7-B652-2D08E503A250}" srcOrd="0" destOrd="0" presId="urn:microsoft.com/office/officeart/2005/8/layout/chevron2"/>
    <dgm:cxn modelId="{032D5D2D-7624-4D7B-9C10-ABC6AE1DE62A}" type="presParOf" srcId="{D8D0263E-9314-4BDE-9EAB-AEE641E2DCE4}" destId="{1A3216E9-F9CC-449A-94EA-4310DE2C3DC6}" srcOrd="1" destOrd="0" presId="urn:microsoft.com/office/officeart/2005/8/layout/chevron2"/>
    <dgm:cxn modelId="{E35AB886-2A67-4E09-843B-9777F4850C4D}" type="presParOf" srcId="{A9FCF0C4-26EC-49C9-BA55-709BE7C5E8B3}" destId="{EF4E5FA0-888B-4FA4-8931-5CF43F43C33F}" srcOrd="1" destOrd="0" presId="urn:microsoft.com/office/officeart/2005/8/layout/chevron2"/>
    <dgm:cxn modelId="{99945C91-AD3C-475D-B838-3863564DFF53}" type="presParOf" srcId="{A9FCF0C4-26EC-49C9-BA55-709BE7C5E8B3}" destId="{E4954380-0C7E-4156-B553-E9A46AD84BB7}" srcOrd="2" destOrd="0" presId="urn:microsoft.com/office/officeart/2005/8/layout/chevron2"/>
    <dgm:cxn modelId="{743B6224-502D-46A5-8936-3195AF89EAB7}" type="presParOf" srcId="{E4954380-0C7E-4156-B553-E9A46AD84BB7}" destId="{26696EB1-3590-4C7C-9FB6-C83D9F2642F3}" srcOrd="0" destOrd="0" presId="urn:microsoft.com/office/officeart/2005/8/layout/chevron2"/>
    <dgm:cxn modelId="{C914E624-C55E-4CF3-BE03-A7DF828E9735}" type="presParOf" srcId="{E4954380-0C7E-4156-B553-E9A46AD84BB7}" destId="{7E2331C8-4A83-46DD-9B74-B8B673DEFCD7}" srcOrd="1" destOrd="0" presId="urn:microsoft.com/office/officeart/2005/8/layout/chevron2"/>
    <dgm:cxn modelId="{A695830F-1267-4953-800A-FE6E0726768E}" type="presParOf" srcId="{A9FCF0C4-26EC-49C9-BA55-709BE7C5E8B3}" destId="{A3032347-8DAE-41CE-AA6A-E02C70B04679}" srcOrd="3" destOrd="0" presId="urn:microsoft.com/office/officeart/2005/8/layout/chevron2"/>
    <dgm:cxn modelId="{6F541D80-8A8F-4596-A08D-3587A5876663}" type="presParOf" srcId="{A9FCF0C4-26EC-49C9-BA55-709BE7C5E8B3}" destId="{A1715F6B-117D-44DE-B51E-F1BA7F4A7D67}" srcOrd="4" destOrd="0" presId="urn:microsoft.com/office/officeart/2005/8/layout/chevron2"/>
    <dgm:cxn modelId="{FD06D9F7-CBD3-46DC-AE46-8A46D0FA2939}" type="presParOf" srcId="{A1715F6B-117D-44DE-B51E-F1BA7F4A7D67}" destId="{8CB8E645-C044-40F1-AB5C-7C394F5E2D4C}" srcOrd="0" destOrd="0" presId="urn:microsoft.com/office/officeart/2005/8/layout/chevron2"/>
    <dgm:cxn modelId="{E249602F-1B39-459E-B5BE-1E7B843FDE75}" type="presParOf" srcId="{A1715F6B-117D-44DE-B51E-F1BA7F4A7D67}" destId="{A632AE42-0B27-49D9-85C4-16A7FA8C6A3A}" srcOrd="1" destOrd="0" presId="urn:microsoft.com/office/officeart/2005/8/layout/chevron2"/>
    <dgm:cxn modelId="{CAB12F29-EF4A-491B-A877-26677F74A6CA}" type="presParOf" srcId="{A9FCF0C4-26EC-49C9-BA55-709BE7C5E8B3}" destId="{7AE64459-316E-42F0-A7FC-E38585243D0E}" srcOrd="5" destOrd="0" presId="urn:microsoft.com/office/officeart/2005/8/layout/chevron2"/>
    <dgm:cxn modelId="{84C7B341-894B-4A8F-9089-C1748FAE4E80}" type="presParOf" srcId="{A9FCF0C4-26EC-49C9-BA55-709BE7C5E8B3}" destId="{16823076-8FE0-405B-903B-9D2CFB8C1398}" srcOrd="6" destOrd="0" presId="urn:microsoft.com/office/officeart/2005/8/layout/chevron2"/>
    <dgm:cxn modelId="{F19D0641-42FB-482E-A134-C2795A08C6E6}" type="presParOf" srcId="{16823076-8FE0-405B-903B-9D2CFB8C1398}" destId="{F1C9354A-BDC2-45B9-B624-74AE78E8BE22}" srcOrd="0" destOrd="0" presId="urn:microsoft.com/office/officeart/2005/8/layout/chevron2"/>
    <dgm:cxn modelId="{A7A3A7E1-E635-4A35-B6C8-4DB25B43048B}" type="presParOf" srcId="{16823076-8FE0-405B-903B-9D2CFB8C1398}" destId="{7E9D1B69-416D-4E78-AFE5-7E7C58E58E86}" srcOrd="1" destOrd="0" presId="urn:microsoft.com/office/officeart/2005/8/layout/chevron2"/>
    <dgm:cxn modelId="{381E593D-1496-40F6-BB8B-A9F8D8255B8E}" type="presParOf" srcId="{A9FCF0C4-26EC-49C9-BA55-709BE7C5E8B3}" destId="{11E6FA12-B524-4F18-8FF9-254A25C0F9CB}" srcOrd="7" destOrd="0" presId="urn:microsoft.com/office/officeart/2005/8/layout/chevron2"/>
    <dgm:cxn modelId="{FEC1E26B-B580-4C39-9A90-3ECFE8BD06FF}" type="presParOf" srcId="{A9FCF0C4-26EC-49C9-BA55-709BE7C5E8B3}" destId="{6C097E85-348D-4729-AC87-6184E968C944}" srcOrd="8" destOrd="0" presId="urn:microsoft.com/office/officeart/2005/8/layout/chevron2"/>
    <dgm:cxn modelId="{66462338-4AB1-4A7F-87CA-2B550E1DB9D3}" type="presParOf" srcId="{6C097E85-348D-4729-AC87-6184E968C944}" destId="{3714333B-FF35-4A11-8DCE-B2666028C600}" srcOrd="0" destOrd="0" presId="urn:microsoft.com/office/officeart/2005/8/layout/chevron2"/>
    <dgm:cxn modelId="{28E3F8BB-DEE9-4C73-81D4-C26D9C2C7811}" type="presParOf" srcId="{6C097E85-348D-4729-AC87-6184E968C944}" destId="{E289534F-5D8C-4EDF-AA1F-D174981DB96A}" srcOrd="1" destOrd="0" presId="urn:microsoft.com/office/officeart/2005/8/layout/chevron2"/>
    <dgm:cxn modelId="{50F2F163-EFF8-4040-8441-FF66531772C8}" type="presParOf" srcId="{A9FCF0C4-26EC-49C9-BA55-709BE7C5E8B3}" destId="{ABD3C127-C03B-47E1-A907-2A7048E598DE}" srcOrd="9" destOrd="0" presId="urn:microsoft.com/office/officeart/2005/8/layout/chevron2"/>
    <dgm:cxn modelId="{814492C8-B0AF-4911-B300-473FBEF7C27B}" type="presParOf" srcId="{A9FCF0C4-26EC-49C9-BA55-709BE7C5E8B3}" destId="{680BA89A-CCB6-43CB-A258-673FD3853117}" srcOrd="10" destOrd="0" presId="urn:microsoft.com/office/officeart/2005/8/layout/chevron2"/>
    <dgm:cxn modelId="{35A344EC-1411-4B76-864A-5404DBC52962}" type="presParOf" srcId="{680BA89A-CCB6-43CB-A258-673FD3853117}" destId="{930DDE8E-DA66-4408-B1B8-2BF8DC0A8DED}" srcOrd="0" destOrd="0" presId="urn:microsoft.com/office/officeart/2005/8/layout/chevron2"/>
    <dgm:cxn modelId="{7109B3F9-C27B-41BD-B227-C5101FAF7A1A}" type="presParOf" srcId="{680BA89A-CCB6-43CB-A258-673FD3853117}" destId="{64263D20-945C-4D1A-8557-65A9C06E44A9}" srcOrd="1" destOrd="0" presId="urn:microsoft.com/office/officeart/2005/8/layout/chevron2"/>
    <dgm:cxn modelId="{439BCDBA-F6AB-43DC-BB8B-B2004784CCD7}" type="presParOf" srcId="{A9FCF0C4-26EC-49C9-BA55-709BE7C5E8B3}" destId="{9E039CC9-F125-4C76-8EC3-2F75EF683A37}" srcOrd="11" destOrd="0" presId="urn:microsoft.com/office/officeart/2005/8/layout/chevron2"/>
    <dgm:cxn modelId="{76E2F357-C724-43AB-BC69-4CBBB66351C0}" type="presParOf" srcId="{A9FCF0C4-26EC-49C9-BA55-709BE7C5E8B3}" destId="{E60DDC1F-6312-48FC-A8DB-C875AAF7FB04}" srcOrd="12" destOrd="0" presId="urn:microsoft.com/office/officeart/2005/8/layout/chevron2"/>
    <dgm:cxn modelId="{9B744DC1-B173-4E4E-803A-3C4656B29893}" type="presParOf" srcId="{E60DDC1F-6312-48FC-A8DB-C875AAF7FB04}" destId="{0D98170D-CB88-4B57-BEBB-93C04143A0D9}" srcOrd="0" destOrd="0" presId="urn:microsoft.com/office/officeart/2005/8/layout/chevron2"/>
    <dgm:cxn modelId="{35C04D23-F9A7-4BB7-92FB-6D1307AE1DD5}" type="presParOf" srcId="{E60DDC1F-6312-48FC-A8DB-C875AAF7FB04}" destId="{93D9222C-066A-4419-9F4E-5CBE3EA9267C}" srcOrd="1" destOrd="0" presId="urn:microsoft.com/office/officeart/2005/8/layout/chevron2"/>
    <dgm:cxn modelId="{6FC43888-2B52-4E2B-9B57-BA3F8843F50E}" type="presParOf" srcId="{A9FCF0C4-26EC-49C9-BA55-709BE7C5E8B3}" destId="{CFEF6767-3369-40B7-869E-80DCBACFD357}" srcOrd="13" destOrd="0" presId="urn:microsoft.com/office/officeart/2005/8/layout/chevron2"/>
    <dgm:cxn modelId="{4A7F7072-B7EE-486D-9041-91FA6DFA7744}" type="presParOf" srcId="{A9FCF0C4-26EC-49C9-BA55-709BE7C5E8B3}" destId="{47A51D49-4114-4767-BE76-486974B743CC}" srcOrd="14" destOrd="0" presId="urn:microsoft.com/office/officeart/2005/8/layout/chevron2"/>
    <dgm:cxn modelId="{74C9CDFC-B517-49DA-8E6C-ACED351CB51F}" type="presParOf" srcId="{47A51D49-4114-4767-BE76-486974B743CC}" destId="{390D6863-3141-4197-8E3D-8219C682CC59}" srcOrd="0" destOrd="0" presId="urn:microsoft.com/office/officeart/2005/8/layout/chevron2"/>
    <dgm:cxn modelId="{7DBFC077-5C36-4EE0-A3DA-1333E74C28B7}" type="presParOf" srcId="{47A51D49-4114-4767-BE76-486974B743CC}" destId="{1F3772D7-6DFB-4E54-86E9-4E7629538852}" srcOrd="1" destOrd="0" presId="urn:microsoft.com/office/officeart/2005/8/layout/chevron2"/>
    <dgm:cxn modelId="{9504604D-662C-49F4-9F43-5DC242691B45}" type="presParOf" srcId="{A9FCF0C4-26EC-49C9-BA55-709BE7C5E8B3}" destId="{81C29E40-7F36-41E0-A075-956D30C57071}" srcOrd="15" destOrd="0" presId="urn:microsoft.com/office/officeart/2005/8/layout/chevron2"/>
    <dgm:cxn modelId="{9B217B68-27AA-4F65-B016-A6141EE0753E}" type="presParOf" srcId="{A9FCF0C4-26EC-49C9-BA55-709BE7C5E8B3}" destId="{2300C5F9-D811-4316-90A0-68DCD06134EE}" srcOrd="16" destOrd="0" presId="urn:microsoft.com/office/officeart/2005/8/layout/chevron2"/>
    <dgm:cxn modelId="{32F39E10-C5B3-4939-BF0F-D5FA04403D2F}" type="presParOf" srcId="{2300C5F9-D811-4316-90A0-68DCD06134EE}" destId="{824BDF16-7002-4208-BB21-22F165E05074}" srcOrd="0" destOrd="0" presId="urn:microsoft.com/office/officeart/2005/8/layout/chevron2"/>
    <dgm:cxn modelId="{3E8702C9-BA06-4F5C-AEC1-8E6C27D4206E}" type="presParOf" srcId="{2300C5F9-D811-4316-90A0-68DCD06134EE}" destId="{4B5B2F3F-B0D8-4A56-980B-86856A5D874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4EB8A2-9B0A-402D-B220-9C722179CCF5}" type="doc">
      <dgm:prSet loTypeId="urn:microsoft.com/office/officeart/2005/8/layout/hProcess9" loCatId="process" qsTypeId="urn:microsoft.com/office/officeart/2005/8/quickstyle/simple4" qsCatId="simple" csTypeId="urn:microsoft.com/office/officeart/2005/8/colors/colorful2" csCatId="colorful" phldr="1"/>
      <dgm:spPr/>
      <dgm:t>
        <a:bodyPr/>
        <a:lstStyle/>
        <a:p>
          <a:endParaRPr lang="el-GR"/>
        </a:p>
      </dgm:t>
    </dgm:pt>
    <dgm:pt modelId="{6E09E61C-F055-4D6A-8200-4CAC0C1960C7}">
      <dgm:prSet custT="1"/>
      <dgm:spPr/>
      <dgm:t>
        <a:bodyPr/>
        <a:lstStyle/>
        <a:p>
          <a:pPr rtl="0"/>
          <a:r>
            <a:rPr lang="el-GR" sz="1200" i="1" dirty="0" smtClean="0"/>
            <a:t>ΔΙΑΜΟΡΦΩΣΗ ΤΟΥ ΣΥΓΚΕΚΡΙΜΕΝΟΥ ΔΙΔΑΚΤΙΚΟΥ ΠΡΟΒΛΗΜΑΤΟΣ</a:t>
          </a:r>
          <a:r>
            <a:rPr lang="el-GR" sz="1200" dirty="0" smtClean="0"/>
            <a:t>: γνωστικό αντικείμενο,  σκοπός της επίλυσης του προβληματος, παράγοντες που επηρεάζουν την λύση.</a:t>
          </a:r>
          <a:endParaRPr lang="el-GR" sz="1200" dirty="0"/>
        </a:p>
      </dgm:t>
    </dgm:pt>
    <dgm:pt modelId="{95891612-1308-4BFB-8E44-79A9BABF2291}" type="parTrans" cxnId="{A5ED4BA8-EAC2-4177-B5D0-9A9BDA81FBCC}">
      <dgm:prSet/>
      <dgm:spPr/>
      <dgm:t>
        <a:bodyPr/>
        <a:lstStyle/>
        <a:p>
          <a:endParaRPr lang="el-GR"/>
        </a:p>
      </dgm:t>
    </dgm:pt>
    <dgm:pt modelId="{30CA135F-9489-4315-891A-6DD3EC5D082B}" type="sibTrans" cxnId="{A5ED4BA8-EAC2-4177-B5D0-9A9BDA81FBCC}">
      <dgm:prSet/>
      <dgm:spPr/>
      <dgm:t>
        <a:bodyPr/>
        <a:lstStyle/>
        <a:p>
          <a:endParaRPr lang="el-GR"/>
        </a:p>
      </dgm:t>
    </dgm:pt>
    <dgm:pt modelId="{C76B12A8-46BE-47DA-96A2-022E3FA3D921}">
      <dgm:prSet/>
      <dgm:spPr/>
      <dgm:t>
        <a:bodyPr/>
        <a:lstStyle/>
        <a:p>
          <a:r>
            <a:rPr lang="el-GR" dirty="0" smtClean="0"/>
            <a:t>Ο </a:t>
          </a:r>
          <a:r>
            <a:rPr lang="el-GR" i="1" dirty="0" smtClean="0"/>
            <a:t>ΠΡΟΣΔΙΟΡΙΣΜΟΣ ΤΩΝ ΜΑΘΗΣΙΑΚΩΝ ΣΤΟΧΩΝ</a:t>
          </a:r>
          <a:r>
            <a:rPr lang="el-GR" dirty="0" smtClean="0"/>
            <a:t> ΠΟΥ ΘΑ ΚΑΤΑΚΤΗΣΕΙ Ο ΕΚΠΑΙΔΕΥΟΜΕΝΟΣ:μάθηση πληροφοριών, ανάπτυξη νοητικών στρατηγικών, ανάπτυξη γνωστικών στρατηγικών, αλλαγή στάσης-συμπεριφοράς, κινησιολογικές δεξιότητες</a:t>
          </a:r>
          <a:endParaRPr lang="el-GR" dirty="0"/>
        </a:p>
      </dgm:t>
    </dgm:pt>
    <dgm:pt modelId="{15F3A25F-C6D9-4D0D-A5E7-7F9B54577773}" type="parTrans" cxnId="{ABDC1B2B-33E3-4629-90C6-1618724472F1}">
      <dgm:prSet/>
      <dgm:spPr/>
      <dgm:t>
        <a:bodyPr/>
        <a:lstStyle/>
        <a:p>
          <a:endParaRPr lang="el-GR"/>
        </a:p>
      </dgm:t>
    </dgm:pt>
    <dgm:pt modelId="{4A2BE24E-FDAE-495A-9BB8-73D6B0A6D21F}" type="sibTrans" cxnId="{ABDC1B2B-33E3-4629-90C6-1618724472F1}">
      <dgm:prSet/>
      <dgm:spPr/>
      <dgm:t>
        <a:bodyPr/>
        <a:lstStyle/>
        <a:p>
          <a:endParaRPr lang="el-GR"/>
        </a:p>
      </dgm:t>
    </dgm:pt>
    <dgm:pt modelId="{8F97AF11-F711-4BD0-8877-3DA419427A28}">
      <dgm:prSet custT="1"/>
      <dgm:spPr/>
      <dgm:t>
        <a:bodyPr/>
        <a:lstStyle/>
        <a:p>
          <a:pPr rtl="0"/>
          <a:r>
            <a:rPr lang="el-GR" sz="1400" i="1" dirty="0" smtClean="0"/>
            <a:t>Διδακτική Προσέγγιση</a:t>
          </a:r>
          <a:r>
            <a:rPr lang="el-GR" sz="1400" dirty="0" smtClean="0"/>
            <a:t> που θα ακολουθηθεί.</a:t>
          </a:r>
          <a:endParaRPr lang="el-GR" sz="1400" dirty="0"/>
        </a:p>
      </dgm:t>
    </dgm:pt>
    <dgm:pt modelId="{90C56323-BE3D-4D93-AF6D-16A9D001B07A}" type="parTrans" cxnId="{EF1B8D05-6D5C-4802-A569-10176BBC02EB}">
      <dgm:prSet/>
      <dgm:spPr/>
      <dgm:t>
        <a:bodyPr/>
        <a:lstStyle/>
        <a:p>
          <a:endParaRPr lang="el-GR"/>
        </a:p>
      </dgm:t>
    </dgm:pt>
    <dgm:pt modelId="{84EF08C0-C96B-4EAE-97B4-DB3C3B90C4A5}" type="sibTrans" cxnId="{EF1B8D05-6D5C-4802-A569-10176BBC02EB}">
      <dgm:prSet/>
      <dgm:spPr/>
      <dgm:t>
        <a:bodyPr/>
        <a:lstStyle/>
        <a:p>
          <a:endParaRPr lang="el-GR"/>
        </a:p>
      </dgm:t>
    </dgm:pt>
    <dgm:pt modelId="{48D4BB1E-9C1B-4FE4-8092-6A2CEA05E81D}">
      <dgm:prSet/>
      <dgm:spPr/>
      <dgm:t>
        <a:bodyPr/>
        <a:lstStyle/>
        <a:p>
          <a:pPr rtl="0"/>
          <a:r>
            <a:rPr lang="el-GR" sz="1200" i="1" dirty="0" smtClean="0"/>
            <a:t>ΔΟΜΗ</a:t>
          </a:r>
          <a:r>
            <a:rPr lang="el-GR" sz="1200" dirty="0" smtClean="0"/>
            <a:t> ΤΟΥ ΣΕΝΑΡΙΟΥ ΤΟΥ ΜΑΘΗΜΑΤΟΣ:</a:t>
          </a:r>
          <a:endParaRPr lang="el-GR" sz="1200" dirty="0"/>
        </a:p>
      </dgm:t>
    </dgm:pt>
    <dgm:pt modelId="{09BA96AD-3C64-44C7-833D-EE2BE5910E69}" type="parTrans" cxnId="{10427CEA-AC12-4836-8642-D797972C60A9}">
      <dgm:prSet/>
      <dgm:spPr/>
      <dgm:t>
        <a:bodyPr/>
        <a:lstStyle/>
        <a:p>
          <a:endParaRPr lang="el-GR"/>
        </a:p>
      </dgm:t>
    </dgm:pt>
    <dgm:pt modelId="{B362B29D-9E98-4D27-810B-C355280FB10E}" type="sibTrans" cxnId="{10427CEA-AC12-4836-8642-D797972C60A9}">
      <dgm:prSet/>
      <dgm:spPr/>
      <dgm:t>
        <a:bodyPr/>
        <a:lstStyle/>
        <a:p>
          <a:endParaRPr lang="el-GR"/>
        </a:p>
      </dgm:t>
    </dgm:pt>
    <dgm:pt modelId="{70CEEAE9-2766-4856-803C-F271FB323933}">
      <dgm:prSet custT="1"/>
      <dgm:spPr/>
      <dgm:t>
        <a:bodyPr/>
        <a:lstStyle/>
        <a:p>
          <a:pPr rtl="0"/>
          <a:r>
            <a:rPr lang="el-GR" sz="1200" dirty="0" smtClean="0"/>
            <a:t>σχεδιασμός  διεπιφανειών: Πληροφοριακές ψηφίδες, Γνωσιολογικές  , Δεξιοτεχνικές , Αξιολόγησης , Παρουσιαστικές, Ενεργές,  Διαδραστικές.</a:t>
          </a:r>
          <a:endParaRPr lang="el-GR" sz="1200" dirty="0"/>
        </a:p>
      </dgm:t>
    </dgm:pt>
    <dgm:pt modelId="{E9CC9144-3A9F-48C9-A162-E9D7F3762B99}" type="parTrans" cxnId="{B1021DDC-2079-426E-89D7-141D2BD6B881}">
      <dgm:prSet/>
      <dgm:spPr/>
      <dgm:t>
        <a:bodyPr/>
        <a:lstStyle/>
        <a:p>
          <a:endParaRPr lang="el-GR"/>
        </a:p>
      </dgm:t>
    </dgm:pt>
    <dgm:pt modelId="{AD578ABD-FE38-4A54-8B21-5DE8405A4DE9}" type="sibTrans" cxnId="{B1021DDC-2079-426E-89D7-141D2BD6B881}">
      <dgm:prSet/>
      <dgm:spPr/>
      <dgm:t>
        <a:bodyPr/>
        <a:lstStyle/>
        <a:p>
          <a:endParaRPr lang="el-GR"/>
        </a:p>
      </dgm:t>
    </dgm:pt>
    <dgm:pt modelId="{0DCD9432-42C1-4E7A-9D61-CC716EBFF670}">
      <dgm:prSet custT="1"/>
      <dgm:spPr/>
      <dgm:t>
        <a:bodyPr/>
        <a:lstStyle/>
        <a:p>
          <a:pPr rtl="0"/>
          <a:r>
            <a:rPr lang="el-GR" sz="1200" dirty="0" smtClean="0"/>
            <a:t>δημιουργία ή εύρεση πολυμέσων και ενσωμάτωση.</a:t>
          </a:r>
          <a:endParaRPr lang="el-GR" sz="1200" dirty="0"/>
        </a:p>
      </dgm:t>
    </dgm:pt>
    <dgm:pt modelId="{4A0FDB1C-2112-4502-A73F-7550E0CF3C3B}" type="parTrans" cxnId="{479AE1A9-6A0B-4EF5-A9A2-7DD77C67A4D2}">
      <dgm:prSet/>
      <dgm:spPr/>
      <dgm:t>
        <a:bodyPr/>
        <a:lstStyle/>
        <a:p>
          <a:endParaRPr lang="el-GR"/>
        </a:p>
      </dgm:t>
    </dgm:pt>
    <dgm:pt modelId="{F108510D-D5FB-40A1-B8BB-916E525C32C3}" type="sibTrans" cxnId="{479AE1A9-6A0B-4EF5-A9A2-7DD77C67A4D2}">
      <dgm:prSet/>
      <dgm:spPr/>
      <dgm:t>
        <a:bodyPr/>
        <a:lstStyle/>
        <a:p>
          <a:endParaRPr lang="el-GR"/>
        </a:p>
      </dgm:t>
    </dgm:pt>
    <dgm:pt modelId="{C7D0BEF3-4720-4D5B-9401-FAD3B50DCA40}" type="pres">
      <dgm:prSet presAssocID="{4B4EB8A2-9B0A-402D-B220-9C722179CCF5}" presName="CompostProcess" presStyleCnt="0">
        <dgm:presLayoutVars>
          <dgm:dir/>
          <dgm:resizeHandles val="exact"/>
        </dgm:presLayoutVars>
      </dgm:prSet>
      <dgm:spPr/>
      <dgm:t>
        <a:bodyPr/>
        <a:lstStyle/>
        <a:p>
          <a:endParaRPr lang="el-GR"/>
        </a:p>
      </dgm:t>
    </dgm:pt>
    <dgm:pt modelId="{6744ED3E-90A9-4319-9A5C-1D7D20418B10}" type="pres">
      <dgm:prSet presAssocID="{4B4EB8A2-9B0A-402D-B220-9C722179CCF5}" presName="arrow" presStyleLbl="bgShp" presStyleIdx="0" presStyleCnt="1"/>
      <dgm:spPr/>
    </dgm:pt>
    <dgm:pt modelId="{BAAC92CB-20C9-4C3A-B596-EB32A9263E8D}" type="pres">
      <dgm:prSet presAssocID="{4B4EB8A2-9B0A-402D-B220-9C722179CCF5}" presName="linearProcess" presStyleCnt="0"/>
      <dgm:spPr/>
    </dgm:pt>
    <dgm:pt modelId="{ACED85C6-91FA-48F8-894A-4B4B76B61D8E}" type="pres">
      <dgm:prSet presAssocID="{6E09E61C-F055-4D6A-8200-4CAC0C1960C7}" presName="textNode" presStyleLbl="node1" presStyleIdx="0" presStyleCnt="4">
        <dgm:presLayoutVars>
          <dgm:bulletEnabled val="1"/>
        </dgm:presLayoutVars>
      </dgm:prSet>
      <dgm:spPr/>
      <dgm:t>
        <a:bodyPr/>
        <a:lstStyle/>
        <a:p>
          <a:endParaRPr lang="el-GR"/>
        </a:p>
      </dgm:t>
    </dgm:pt>
    <dgm:pt modelId="{F652271E-516E-4101-97A7-43D86EC300F8}" type="pres">
      <dgm:prSet presAssocID="{30CA135F-9489-4315-891A-6DD3EC5D082B}" presName="sibTrans" presStyleCnt="0"/>
      <dgm:spPr/>
    </dgm:pt>
    <dgm:pt modelId="{95CA6701-30FC-4B0F-B2E5-D9EEC03A35F6}" type="pres">
      <dgm:prSet presAssocID="{C76B12A8-46BE-47DA-96A2-022E3FA3D921}" presName="textNode" presStyleLbl="node1" presStyleIdx="1" presStyleCnt="4">
        <dgm:presLayoutVars>
          <dgm:bulletEnabled val="1"/>
        </dgm:presLayoutVars>
      </dgm:prSet>
      <dgm:spPr/>
      <dgm:t>
        <a:bodyPr/>
        <a:lstStyle/>
        <a:p>
          <a:endParaRPr lang="el-GR"/>
        </a:p>
      </dgm:t>
    </dgm:pt>
    <dgm:pt modelId="{3936D59E-1A7A-4CD0-AA05-C69E264010F1}" type="pres">
      <dgm:prSet presAssocID="{4A2BE24E-FDAE-495A-9BB8-73D6B0A6D21F}" presName="sibTrans" presStyleCnt="0"/>
      <dgm:spPr/>
    </dgm:pt>
    <dgm:pt modelId="{F6294875-E9C0-4E9C-8A49-1E1958AC8A75}" type="pres">
      <dgm:prSet presAssocID="{8F97AF11-F711-4BD0-8877-3DA419427A28}" presName="textNode" presStyleLbl="node1" presStyleIdx="2" presStyleCnt="4">
        <dgm:presLayoutVars>
          <dgm:bulletEnabled val="1"/>
        </dgm:presLayoutVars>
      </dgm:prSet>
      <dgm:spPr/>
      <dgm:t>
        <a:bodyPr/>
        <a:lstStyle/>
        <a:p>
          <a:endParaRPr lang="el-GR"/>
        </a:p>
      </dgm:t>
    </dgm:pt>
    <dgm:pt modelId="{B2D0F948-278C-4B8D-AE51-4B5563598395}" type="pres">
      <dgm:prSet presAssocID="{84EF08C0-C96B-4EAE-97B4-DB3C3B90C4A5}" presName="sibTrans" presStyleCnt="0"/>
      <dgm:spPr/>
    </dgm:pt>
    <dgm:pt modelId="{4E57D07D-D3FB-4D8E-9183-502D7858EE51}" type="pres">
      <dgm:prSet presAssocID="{48D4BB1E-9C1B-4FE4-8092-6A2CEA05E81D}" presName="textNode" presStyleLbl="node1" presStyleIdx="3" presStyleCnt="4">
        <dgm:presLayoutVars>
          <dgm:bulletEnabled val="1"/>
        </dgm:presLayoutVars>
      </dgm:prSet>
      <dgm:spPr/>
      <dgm:t>
        <a:bodyPr/>
        <a:lstStyle/>
        <a:p>
          <a:endParaRPr lang="el-GR"/>
        </a:p>
      </dgm:t>
    </dgm:pt>
  </dgm:ptLst>
  <dgm:cxnLst>
    <dgm:cxn modelId="{B1021DDC-2079-426E-89D7-141D2BD6B881}" srcId="{48D4BB1E-9C1B-4FE4-8092-6A2CEA05E81D}" destId="{70CEEAE9-2766-4856-803C-F271FB323933}" srcOrd="0" destOrd="0" parTransId="{E9CC9144-3A9F-48C9-A162-E9D7F3762B99}" sibTransId="{AD578ABD-FE38-4A54-8B21-5DE8405A4DE9}"/>
    <dgm:cxn modelId="{F10D460B-4B45-4A67-AF26-AEF61AA774C1}" type="presOf" srcId="{0DCD9432-42C1-4E7A-9D61-CC716EBFF670}" destId="{4E57D07D-D3FB-4D8E-9183-502D7858EE51}" srcOrd="0" destOrd="2" presId="urn:microsoft.com/office/officeart/2005/8/layout/hProcess9"/>
    <dgm:cxn modelId="{ABDC1B2B-33E3-4629-90C6-1618724472F1}" srcId="{4B4EB8A2-9B0A-402D-B220-9C722179CCF5}" destId="{C76B12A8-46BE-47DA-96A2-022E3FA3D921}" srcOrd="1" destOrd="0" parTransId="{15F3A25F-C6D9-4D0D-A5E7-7F9B54577773}" sibTransId="{4A2BE24E-FDAE-495A-9BB8-73D6B0A6D21F}"/>
    <dgm:cxn modelId="{479AE1A9-6A0B-4EF5-A9A2-7DD77C67A4D2}" srcId="{48D4BB1E-9C1B-4FE4-8092-6A2CEA05E81D}" destId="{0DCD9432-42C1-4E7A-9D61-CC716EBFF670}" srcOrd="1" destOrd="0" parTransId="{4A0FDB1C-2112-4502-A73F-7550E0CF3C3B}" sibTransId="{F108510D-D5FB-40A1-B8BB-916E525C32C3}"/>
    <dgm:cxn modelId="{EF1B8D05-6D5C-4802-A569-10176BBC02EB}" srcId="{4B4EB8A2-9B0A-402D-B220-9C722179CCF5}" destId="{8F97AF11-F711-4BD0-8877-3DA419427A28}" srcOrd="2" destOrd="0" parTransId="{90C56323-BE3D-4D93-AF6D-16A9D001B07A}" sibTransId="{84EF08C0-C96B-4EAE-97B4-DB3C3B90C4A5}"/>
    <dgm:cxn modelId="{A5ED4BA8-EAC2-4177-B5D0-9A9BDA81FBCC}" srcId="{4B4EB8A2-9B0A-402D-B220-9C722179CCF5}" destId="{6E09E61C-F055-4D6A-8200-4CAC0C1960C7}" srcOrd="0" destOrd="0" parTransId="{95891612-1308-4BFB-8E44-79A9BABF2291}" sibTransId="{30CA135F-9489-4315-891A-6DD3EC5D082B}"/>
    <dgm:cxn modelId="{5E1836EF-3F30-4BB2-BD38-4888EADD1C11}" type="presOf" srcId="{70CEEAE9-2766-4856-803C-F271FB323933}" destId="{4E57D07D-D3FB-4D8E-9183-502D7858EE51}" srcOrd="0" destOrd="1" presId="urn:microsoft.com/office/officeart/2005/8/layout/hProcess9"/>
    <dgm:cxn modelId="{474E0B61-5597-45D8-AB00-04769782DB36}" type="presOf" srcId="{6E09E61C-F055-4D6A-8200-4CAC0C1960C7}" destId="{ACED85C6-91FA-48F8-894A-4B4B76B61D8E}" srcOrd="0" destOrd="0" presId="urn:microsoft.com/office/officeart/2005/8/layout/hProcess9"/>
    <dgm:cxn modelId="{10427CEA-AC12-4836-8642-D797972C60A9}" srcId="{4B4EB8A2-9B0A-402D-B220-9C722179CCF5}" destId="{48D4BB1E-9C1B-4FE4-8092-6A2CEA05E81D}" srcOrd="3" destOrd="0" parTransId="{09BA96AD-3C64-44C7-833D-EE2BE5910E69}" sibTransId="{B362B29D-9E98-4D27-810B-C355280FB10E}"/>
    <dgm:cxn modelId="{5F7E7866-9289-456F-AC07-4EFF2438E59C}" type="presOf" srcId="{48D4BB1E-9C1B-4FE4-8092-6A2CEA05E81D}" destId="{4E57D07D-D3FB-4D8E-9183-502D7858EE51}" srcOrd="0" destOrd="0" presId="urn:microsoft.com/office/officeart/2005/8/layout/hProcess9"/>
    <dgm:cxn modelId="{72A82BEC-DCC2-46D6-92BC-4D316FD470C2}" type="presOf" srcId="{C76B12A8-46BE-47DA-96A2-022E3FA3D921}" destId="{95CA6701-30FC-4B0F-B2E5-D9EEC03A35F6}" srcOrd="0" destOrd="0" presId="urn:microsoft.com/office/officeart/2005/8/layout/hProcess9"/>
    <dgm:cxn modelId="{21B7A0C0-AF8C-4665-9B51-C2DAC6B1A095}" type="presOf" srcId="{8F97AF11-F711-4BD0-8877-3DA419427A28}" destId="{F6294875-E9C0-4E9C-8A49-1E1958AC8A75}" srcOrd="0" destOrd="0" presId="urn:microsoft.com/office/officeart/2005/8/layout/hProcess9"/>
    <dgm:cxn modelId="{0B7FF110-E02B-4D89-9A3C-F3CCFA8FC5FF}" type="presOf" srcId="{4B4EB8A2-9B0A-402D-B220-9C722179CCF5}" destId="{C7D0BEF3-4720-4D5B-9401-FAD3B50DCA40}" srcOrd="0" destOrd="0" presId="urn:microsoft.com/office/officeart/2005/8/layout/hProcess9"/>
    <dgm:cxn modelId="{1C5F5499-93F9-458F-9851-3184416BD7AC}" type="presParOf" srcId="{C7D0BEF3-4720-4D5B-9401-FAD3B50DCA40}" destId="{6744ED3E-90A9-4319-9A5C-1D7D20418B10}" srcOrd="0" destOrd="0" presId="urn:microsoft.com/office/officeart/2005/8/layout/hProcess9"/>
    <dgm:cxn modelId="{2B07F73E-8DF5-4C55-B76C-8B6EB4881B77}" type="presParOf" srcId="{C7D0BEF3-4720-4D5B-9401-FAD3B50DCA40}" destId="{BAAC92CB-20C9-4C3A-B596-EB32A9263E8D}" srcOrd="1" destOrd="0" presId="urn:microsoft.com/office/officeart/2005/8/layout/hProcess9"/>
    <dgm:cxn modelId="{55908AB1-3D86-4EC6-9302-A43AB5ABE146}" type="presParOf" srcId="{BAAC92CB-20C9-4C3A-B596-EB32A9263E8D}" destId="{ACED85C6-91FA-48F8-894A-4B4B76B61D8E}" srcOrd="0" destOrd="0" presId="urn:microsoft.com/office/officeart/2005/8/layout/hProcess9"/>
    <dgm:cxn modelId="{9CDCD64A-3C79-4050-B334-15AABBD9C3CC}" type="presParOf" srcId="{BAAC92CB-20C9-4C3A-B596-EB32A9263E8D}" destId="{F652271E-516E-4101-97A7-43D86EC300F8}" srcOrd="1" destOrd="0" presId="urn:microsoft.com/office/officeart/2005/8/layout/hProcess9"/>
    <dgm:cxn modelId="{8D4BD125-3AAE-4591-B3F3-4F81E1239C1E}" type="presParOf" srcId="{BAAC92CB-20C9-4C3A-B596-EB32A9263E8D}" destId="{95CA6701-30FC-4B0F-B2E5-D9EEC03A35F6}" srcOrd="2" destOrd="0" presId="urn:microsoft.com/office/officeart/2005/8/layout/hProcess9"/>
    <dgm:cxn modelId="{5D9263FA-968A-489D-A401-ACC678D58499}" type="presParOf" srcId="{BAAC92CB-20C9-4C3A-B596-EB32A9263E8D}" destId="{3936D59E-1A7A-4CD0-AA05-C69E264010F1}" srcOrd="3" destOrd="0" presId="urn:microsoft.com/office/officeart/2005/8/layout/hProcess9"/>
    <dgm:cxn modelId="{3B723A43-DC67-441E-BBCE-1F23B9FCFC83}" type="presParOf" srcId="{BAAC92CB-20C9-4C3A-B596-EB32A9263E8D}" destId="{F6294875-E9C0-4E9C-8A49-1E1958AC8A75}" srcOrd="4" destOrd="0" presId="urn:microsoft.com/office/officeart/2005/8/layout/hProcess9"/>
    <dgm:cxn modelId="{38C9CB6F-0042-4E88-BF10-F9B8FC572876}" type="presParOf" srcId="{BAAC92CB-20C9-4C3A-B596-EB32A9263E8D}" destId="{B2D0F948-278C-4B8D-AE51-4B5563598395}" srcOrd="5" destOrd="0" presId="urn:microsoft.com/office/officeart/2005/8/layout/hProcess9"/>
    <dgm:cxn modelId="{D0BFE664-2360-4712-BD8F-A9BE2FC98E1E}" type="presParOf" srcId="{BAAC92CB-20C9-4C3A-B596-EB32A9263E8D}" destId="{4E57D07D-D3FB-4D8E-9183-502D7858EE51}"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5B2CC0-B6B2-4D26-BB45-AB975592BFBD}" type="doc">
      <dgm:prSet loTypeId="urn:microsoft.com/office/officeart/2005/8/layout/hProcess7#1" loCatId="list" qsTypeId="urn:microsoft.com/office/officeart/2005/8/quickstyle/simple4" qsCatId="simple" csTypeId="urn:microsoft.com/office/officeart/2005/8/colors/colorful1#2" csCatId="colorful" phldr="1"/>
      <dgm:spPr/>
      <dgm:t>
        <a:bodyPr/>
        <a:lstStyle/>
        <a:p>
          <a:endParaRPr lang="el-GR"/>
        </a:p>
      </dgm:t>
    </dgm:pt>
    <dgm:pt modelId="{D03817CF-A389-4793-8FA7-7F6FE79D5AF2}">
      <dgm:prSet phldrT="[Text]"/>
      <dgm:spPr/>
      <dgm:t>
        <a:bodyPr/>
        <a:lstStyle/>
        <a:p>
          <a:r>
            <a:rPr lang="el-GR" dirty="0" smtClean="0"/>
            <a:t>1ος</a:t>
          </a:r>
          <a:endParaRPr lang="el-GR" dirty="0"/>
        </a:p>
      </dgm:t>
    </dgm:pt>
    <dgm:pt modelId="{6C3180D0-3D05-49BB-9B30-AC297A3FB7F9}" type="parTrans" cxnId="{C8CB2072-278E-49F1-91E3-57B15B294468}">
      <dgm:prSet/>
      <dgm:spPr/>
      <dgm:t>
        <a:bodyPr/>
        <a:lstStyle/>
        <a:p>
          <a:endParaRPr lang="el-GR"/>
        </a:p>
      </dgm:t>
    </dgm:pt>
    <dgm:pt modelId="{3780F7AB-934F-4968-B7C7-605C176EA834}" type="sibTrans" cxnId="{C8CB2072-278E-49F1-91E3-57B15B294468}">
      <dgm:prSet/>
      <dgm:spPr/>
      <dgm:t>
        <a:bodyPr/>
        <a:lstStyle/>
        <a:p>
          <a:endParaRPr lang="el-GR"/>
        </a:p>
      </dgm:t>
    </dgm:pt>
    <dgm:pt modelId="{FEA60807-49E0-43CA-B90B-1F4D96807EC2}">
      <dgm:prSet phldrT="[Text]"/>
      <dgm:spPr/>
      <dgm:t>
        <a:bodyPr/>
        <a:lstStyle/>
        <a:p>
          <a:r>
            <a:rPr lang="el-GR" dirty="0" smtClean="0"/>
            <a:t>Καθηγητής </a:t>
          </a:r>
          <a:endParaRPr lang="el-GR" dirty="0"/>
        </a:p>
      </dgm:t>
    </dgm:pt>
    <dgm:pt modelId="{CFBC27CE-7548-45A8-867D-32FF02C0BA12}" type="parTrans" cxnId="{80FDE005-DDCF-4159-BD42-A919FBD1ED8F}">
      <dgm:prSet/>
      <dgm:spPr/>
      <dgm:t>
        <a:bodyPr/>
        <a:lstStyle/>
        <a:p>
          <a:endParaRPr lang="el-GR"/>
        </a:p>
      </dgm:t>
    </dgm:pt>
    <dgm:pt modelId="{E118ECDC-3332-4DAE-9F1F-0A7B75741E3C}" type="sibTrans" cxnId="{80FDE005-DDCF-4159-BD42-A919FBD1ED8F}">
      <dgm:prSet/>
      <dgm:spPr/>
      <dgm:t>
        <a:bodyPr/>
        <a:lstStyle/>
        <a:p>
          <a:endParaRPr lang="el-GR"/>
        </a:p>
      </dgm:t>
    </dgm:pt>
    <dgm:pt modelId="{0F8BECC3-FF9C-46D0-BB1B-49857DDCC53A}">
      <dgm:prSet phldrT="[Text]"/>
      <dgm:spPr/>
      <dgm:t>
        <a:bodyPr/>
        <a:lstStyle/>
        <a:p>
          <a:r>
            <a:rPr lang="el-GR" dirty="0" smtClean="0"/>
            <a:t>20ς</a:t>
          </a:r>
          <a:endParaRPr lang="el-GR" dirty="0"/>
        </a:p>
      </dgm:t>
    </dgm:pt>
    <dgm:pt modelId="{A2955F08-22FE-43A6-BB0C-440D23D54091}" type="parTrans" cxnId="{EA85F487-E6FD-433E-8261-3AFBAEF49267}">
      <dgm:prSet/>
      <dgm:spPr/>
      <dgm:t>
        <a:bodyPr/>
        <a:lstStyle/>
        <a:p>
          <a:endParaRPr lang="el-GR"/>
        </a:p>
      </dgm:t>
    </dgm:pt>
    <dgm:pt modelId="{F648649B-0E37-429B-A946-D5EE7F4B7184}" type="sibTrans" cxnId="{EA85F487-E6FD-433E-8261-3AFBAEF49267}">
      <dgm:prSet/>
      <dgm:spPr/>
      <dgm:t>
        <a:bodyPr/>
        <a:lstStyle/>
        <a:p>
          <a:endParaRPr lang="el-GR"/>
        </a:p>
      </dgm:t>
    </dgm:pt>
    <dgm:pt modelId="{F216C774-F322-4AC5-9F43-4781DDFA2558}">
      <dgm:prSet phldrT="[Text]"/>
      <dgm:spPr/>
      <dgm:t>
        <a:bodyPr/>
        <a:lstStyle/>
        <a:p>
          <a:r>
            <a:rPr lang="el-GR" dirty="0" smtClean="0"/>
            <a:t>Καθηγητής </a:t>
          </a:r>
          <a:endParaRPr lang="el-GR" dirty="0"/>
        </a:p>
      </dgm:t>
    </dgm:pt>
    <dgm:pt modelId="{878269E8-C360-44FD-A77C-F44EA85A6719}" type="parTrans" cxnId="{BD680317-9E16-4999-A8E3-36D3AE457B0E}">
      <dgm:prSet/>
      <dgm:spPr/>
      <dgm:t>
        <a:bodyPr/>
        <a:lstStyle/>
        <a:p>
          <a:endParaRPr lang="el-GR"/>
        </a:p>
      </dgm:t>
    </dgm:pt>
    <dgm:pt modelId="{5027C4B0-5FE9-44AE-A06A-FC1FA39992F8}" type="sibTrans" cxnId="{BD680317-9E16-4999-A8E3-36D3AE457B0E}">
      <dgm:prSet/>
      <dgm:spPr/>
      <dgm:t>
        <a:bodyPr/>
        <a:lstStyle/>
        <a:p>
          <a:endParaRPr lang="el-GR"/>
        </a:p>
      </dgm:t>
    </dgm:pt>
    <dgm:pt modelId="{859A0D5C-CAEA-414B-AA55-E91078051F37}">
      <dgm:prSet phldrT="[Text]"/>
      <dgm:spPr/>
      <dgm:t>
        <a:bodyPr/>
        <a:lstStyle/>
        <a:p>
          <a:r>
            <a:rPr lang="el-GR" dirty="0" smtClean="0"/>
            <a:t>3ος</a:t>
          </a:r>
          <a:endParaRPr lang="el-GR" dirty="0"/>
        </a:p>
      </dgm:t>
    </dgm:pt>
    <dgm:pt modelId="{CFFBC522-603C-4D95-A715-E5E5B7C6584B}" type="parTrans" cxnId="{B99041B5-2775-4613-8EDB-A7D70AAC2CCB}">
      <dgm:prSet/>
      <dgm:spPr/>
      <dgm:t>
        <a:bodyPr/>
        <a:lstStyle/>
        <a:p>
          <a:endParaRPr lang="el-GR"/>
        </a:p>
      </dgm:t>
    </dgm:pt>
    <dgm:pt modelId="{109B1C18-6D89-4EC0-9043-D448935B4E56}" type="sibTrans" cxnId="{B99041B5-2775-4613-8EDB-A7D70AAC2CCB}">
      <dgm:prSet/>
      <dgm:spPr/>
      <dgm:t>
        <a:bodyPr/>
        <a:lstStyle/>
        <a:p>
          <a:endParaRPr lang="el-GR"/>
        </a:p>
      </dgm:t>
    </dgm:pt>
    <dgm:pt modelId="{6FFBC62C-3145-4A91-AD9B-4927DDDDDCF3}">
      <dgm:prSet phldrT="[Text]"/>
      <dgm:spPr/>
      <dgm:t>
        <a:bodyPr/>
        <a:lstStyle/>
        <a:p>
          <a:r>
            <a:rPr lang="el-GR" dirty="0" smtClean="0"/>
            <a:t>Καθηγητής</a:t>
          </a:r>
          <a:endParaRPr lang="el-GR" dirty="0"/>
        </a:p>
      </dgm:t>
    </dgm:pt>
    <dgm:pt modelId="{D5A67C08-AFC0-426B-A042-FD9C7CADCD74}" type="parTrans" cxnId="{4A6C25A8-2F03-4EFD-B44A-742E46FDB827}">
      <dgm:prSet/>
      <dgm:spPr/>
      <dgm:t>
        <a:bodyPr/>
        <a:lstStyle/>
        <a:p>
          <a:endParaRPr lang="el-GR"/>
        </a:p>
      </dgm:t>
    </dgm:pt>
    <dgm:pt modelId="{DCE0701F-0035-4129-9AAB-3002E9546BFD}" type="sibTrans" cxnId="{4A6C25A8-2F03-4EFD-B44A-742E46FDB827}">
      <dgm:prSet/>
      <dgm:spPr/>
      <dgm:t>
        <a:bodyPr/>
        <a:lstStyle/>
        <a:p>
          <a:endParaRPr lang="el-GR"/>
        </a:p>
      </dgm:t>
    </dgm:pt>
    <dgm:pt modelId="{B02B01FF-7E71-4AAB-AF0D-8A0B394AD868}" type="pres">
      <dgm:prSet presAssocID="{A95B2CC0-B6B2-4D26-BB45-AB975592BFBD}" presName="Name0" presStyleCnt="0">
        <dgm:presLayoutVars>
          <dgm:dir/>
          <dgm:animLvl val="lvl"/>
          <dgm:resizeHandles val="exact"/>
        </dgm:presLayoutVars>
      </dgm:prSet>
      <dgm:spPr/>
      <dgm:t>
        <a:bodyPr/>
        <a:lstStyle/>
        <a:p>
          <a:endParaRPr lang="el-GR"/>
        </a:p>
      </dgm:t>
    </dgm:pt>
    <dgm:pt modelId="{45C20E7F-C7B8-4575-8EF3-B4FBFF80125A}" type="pres">
      <dgm:prSet presAssocID="{D03817CF-A389-4793-8FA7-7F6FE79D5AF2}" presName="compositeNode" presStyleCnt="0">
        <dgm:presLayoutVars>
          <dgm:bulletEnabled val="1"/>
        </dgm:presLayoutVars>
      </dgm:prSet>
      <dgm:spPr/>
    </dgm:pt>
    <dgm:pt modelId="{2DE2E036-5D64-4AFF-8262-B9FDDF9AA8D0}" type="pres">
      <dgm:prSet presAssocID="{D03817CF-A389-4793-8FA7-7F6FE79D5AF2}" presName="bgRect" presStyleLbl="node1" presStyleIdx="0" presStyleCnt="3"/>
      <dgm:spPr/>
      <dgm:t>
        <a:bodyPr/>
        <a:lstStyle/>
        <a:p>
          <a:endParaRPr lang="el-GR"/>
        </a:p>
      </dgm:t>
    </dgm:pt>
    <dgm:pt modelId="{B8CE77DB-C23C-45E2-A252-82E5483E6E07}" type="pres">
      <dgm:prSet presAssocID="{D03817CF-A389-4793-8FA7-7F6FE79D5AF2}" presName="parentNode" presStyleLbl="node1" presStyleIdx="0" presStyleCnt="3">
        <dgm:presLayoutVars>
          <dgm:chMax val="0"/>
          <dgm:bulletEnabled val="1"/>
        </dgm:presLayoutVars>
      </dgm:prSet>
      <dgm:spPr/>
      <dgm:t>
        <a:bodyPr/>
        <a:lstStyle/>
        <a:p>
          <a:endParaRPr lang="el-GR"/>
        </a:p>
      </dgm:t>
    </dgm:pt>
    <dgm:pt modelId="{12F0F59D-4740-4230-8875-174D2EAEE364}" type="pres">
      <dgm:prSet presAssocID="{D03817CF-A389-4793-8FA7-7F6FE79D5AF2}" presName="childNode" presStyleLbl="node1" presStyleIdx="0" presStyleCnt="3">
        <dgm:presLayoutVars>
          <dgm:bulletEnabled val="1"/>
        </dgm:presLayoutVars>
      </dgm:prSet>
      <dgm:spPr/>
      <dgm:t>
        <a:bodyPr/>
        <a:lstStyle/>
        <a:p>
          <a:endParaRPr lang="el-GR"/>
        </a:p>
      </dgm:t>
    </dgm:pt>
    <dgm:pt modelId="{01031F35-337A-40E9-8155-C905FB162F11}" type="pres">
      <dgm:prSet presAssocID="{3780F7AB-934F-4968-B7C7-605C176EA834}" presName="hSp" presStyleCnt="0"/>
      <dgm:spPr/>
    </dgm:pt>
    <dgm:pt modelId="{FFC719BD-48A7-44BD-9896-D5962C8CC160}" type="pres">
      <dgm:prSet presAssocID="{3780F7AB-934F-4968-B7C7-605C176EA834}" presName="vProcSp" presStyleCnt="0"/>
      <dgm:spPr/>
    </dgm:pt>
    <dgm:pt modelId="{15D973D2-466A-4F79-B06E-BC2FEC1085F7}" type="pres">
      <dgm:prSet presAssocID="{3780F7AB-934F-4968-B7C7-605C176EA834}" presName="vSp1" presStyleCnt="0"/>
      <dgm:spPr/>
    </dgm:pt>
    <dgm:pt modelId="{9DFC608B-34CA-4282-91DC-543708E8CD7E}" type="pres">
      <dgm:prSet presAssocID="{3780F7AB-934F-4968-B7C7-605C176EA834}" presName="simulatedConn" presStyleLbl="solidFgAcc1" presStyleIdx="0" presStyleCnt="2"/>
      <dgm:spPr/>
    </dgm:pt>
    <dgm:pt modelId="{20BD46B2-85D0-4DA4-A3A6-15CBF47AE94E}" type="pres">
      <dgm:prSet presAssocID="{3780F7AB-934F-4968-B7C7-605C176EA834}" presName="vSp2" presStyleCnt="0"/>
      <dgm:spPr/>
    </dgm:pt>
    <dgm:pt modelId="{26A9A994-D9A0-40FB-9773-90346B2EE3A6}" type="pres">
      <dgm:prSet presAssocID="{3780F7AB-934F-4968-B7C7-605C176EA834}" presName="sibTrans" presStyleCnt="0"/>
      <dgm:spPr/>
    </dgm:pt>
    <dgm:pt modelId="{E6075A64-6F9A-430C-82B4-EF9D2300E087}" type="pres">
      <dgm:prSet presAssocID="{0F8BECC3-FF9C-46D0-BB1B-49857DDCC53A}" presName="compositeNode" presStyleCnt="0">
        <dgm:presLayoutVars>
          <dgm:bulletEnabled val="1"/>
        </dgm:presLayoutVars>
      </dgm:prSet>
      <dgm:spPr/>
    </dgm:pt>
    <dgm:pt modelId="{AEBE70C6-1313-4E13-8263-4522169A067F}" type="pres">
      <dgm:prSet presAssocID="{0F8BECC3-FF9C-46D0-BB1B-49857DDCC53A}" presName="bgRect" presStyleLbl="node1" presStyleIdx="1" presStyleCnt="3"/>
      <dgm:spPr/>
      <dgm:t>
        <a:bodyPr/>
        <a:lstStyle/>
        <a:p>
          <a:endParaRPr lang="el-GR"/>
        </a:p>
      </dgm:t>
    </dgm:pt>
    <dgm:pt modelId="{5C2A82E6-E4F9-4948-BE4F-FB82F49BDB74}" type="pres">
      <dgm:prSet presAssocID="{0F8BECC3-FF9C-46D0-BB1B-49857DDCC53A}" presName="parentNode" presStyleLbl="node1" presStyleIdx="1" presStyleCnt="3">
        <dgm:presLayoutVars>
          <dgm:chMax val="0"/>
          <dgm:bulletEnabled val="1"/>
        </dgm:presLayoutVars>
      </dgm:prSet>
      <dgm:spPr/>
      <dgm:t>
        <a:bodyPr/>
        <a:lstStyle/>
        <a:p>
          <a:endParaRPr lang="el-GR"/>
        </a:p>
      </dgm:t>
    </dgm:pt>
    <dgm:pt modelId="{51AA27CE-1F59-4714-940E-BD674C1AA852}" type="pres">
      <dgm:prSet presAssocID="{0F8BECC3-FF9C-46D0-BB1B-49857DDCC53A}" presName="childNode" presStyleLbl="node1" presStyleIdx="1" presStyleCnt="3">
        <dgm:presLayoutVars>
          <dgm:bulletEnabled val="1"/>
        </dgm:presLayoutVars>
      </dgm:prSet>
      <dgm:spPr/>
      <dgm:t>
        <a:bodyPr/>
        <a:lstStyle/>
        <a:p>
          <a:endParaRPr lang="el-GR"/>
        </a:p>
      </dgm:t>
    </dgm:pt>
    <dgm:pt modelId="{A3E5EF98-6E0C-4BEF-B5FD-07FDA4D685B7}" type="pres">
      <dgm:prSet presAssocID="{F648649B-0E37-429B-A946-D5EE7F4B7184}" presName="hSp" presStyleCnt="0"/>
      <dgm:spPr/>
    </dgm:pt>
    <dgm:pt modelId="{6432263F-4604-4F55-894D-36695F5CCAAA}" type="pres">
      <dgm:prSet presAssocID="{F648649B-0E37-429B-A946-D5EE7F4B7184}" presName="vProcSp" presStyleCnt="0"/>
      <dgm:spPr/>
    </dgm:pt>
    <dgm:pt modelId="{172249C9-A6C0-48AC-992F-CF3C49A20A75}" type="pres">
      <dgm:prSet presAssocID="{F648649B-0E37-429B-A946-D5EE7F4B7184}" presName="vSp1" presStyleCnt="0"/>
      <dgm:spPr/>
    </dgm:pt>
    <dgm:pt modelId="{5816318D-5E7E-41E8-86DB-21ACA10DF037}" type="pres">
      <dgm:prSet presAssocID="{F648649B-0E37-429B-A946-D5EE7F4B7184}" presName="simulatedConn" presStyleLbl="solidFgAcc1" presStyleIdx="1" presStyleCnt="2"/>
      <dgm:spPr/>
    </dgm:pt>
    <dgm:pt modelId="{48831F45-2778-4C07-A2E6-0D1D08FA36A0}" type="pres">
      <dgm:prSet presAssocID="{F648649B-0E37-429B-A946-D5EE7F4B7184}" presName="vSp2" presStyleCnt="0"/>
      <dgm:spPr/>
    </dgm:pt>
    <dgm:pt modelId="{BD281985-7E5E-4772-9440-493DD275558E}" type="pres">
      <dgm:prSet presAssocID="{F648649B-0E37-429B-A946-D5EE7F4B7184}" presName="sibTrans" presStyleCnt="0"/>
      <dgm:spPr/>
    </dgm:pt>
    <dgm:pt modelId="{13591FF8-0557-4BF3-9837-3BAC95E0A444}" type="pres">
      <dgm:prSet presAssocID="{859A0D5C-CAEA-414B-AA55-E91078051F37}" presName="compositeNode" presStyleCnt="0">
        <dgm:presLayoutVars>
          <dgm:bulletEnabled val="1"/>
        </dgm:presLayoutVars>
      </dgm:prSet>
      <dgm:spPr/>
    </dgm:pt>
    <dgm:pt modelId="{F30D68F0-B7B6-4585-9084-756D2CAB7984}" type="pres">
      <dgm:prSet presAssocID="{859A0D5C-CAEA-414B-AA55-E91078051F37}" presName="bgRect" presStyleLbl="node1" presStyleIdx="2" presStyleCnt="3"/>
      <dgm:spPr/>
      <dgm:t>
        <a:bodyPr/>
        <a:lstStyle/>
        <a:p>
          <a:endParaRPr lang="el-GR"/>
        </a:p>
      </dgm:t>
    </dgm:pt>
    <dgm:pt modelId="{B3F0FC8C-6B37-4B2B-BD57-0BDA5C61030F}" type="pres">
      <dgm:prSet presAssocID="{859A0D5C-CAEA-414B-AA55-E91078051F37}" presName="parentNode" presStyleLbl="node1" presStyleIdx="2" presStyleCnt="3">
        <dgm:presLayoutVars>
          <dgm:chMax val="0"/>
          <dgm:bulletEnabled val="1"/>
        </dgm:presLayoutVars>
      </dgm:prSet>
      <dgm:spPr/>
      <dgm:t>
        <a:bodyPr/>
        <a:lstStyle/>
        <a:p>
          <a:endParaRPr lang="el-GR"/>
        </a:p>
      </dgm:t>
    </dgm:pt>
    <dgm:pt modelId="{667C8995-FF45-4DE0-A392-217BF697C933}" type="pres">
      <dgm:prSet presAssocID="{859A0D5C-CAEA-414B-AA55-E91078051F37}" presName="childNode" presStyleLbl="node1" presStyleIdx="2" presStyleCnt="3">
        <dgm:presLayoutVars>
          <dgm:bulletEnabled val="1"/>
        </dgm:presLayoutVars>
      </dgm:prSet>
      <dgm:spPr/>
      <dgm:t>
        <a:bodyPr/>
        <a:lstStyle/>
        <a:p>
          <a:endParaRPr lang="el-GR"/>
        </a:p>
      </dgm:t>
    </dgm:pt>
  </dgm:ptLst>
  <dgm:cxnLst>
    <dgm:cxn modelId="{B99041B5-2775-4613-8EDB-A7D70AAC2CCB}" srcId="{A95B2CC0-B6B2-4D26-BB45-AB975592BFBD}" destId="{859A0D5C-CAEA-414B-AA55-E91078051F37}" srcOrd="2" destOrd="0" parTransId="{CFFBC522-603C-4D95-A715-E5E5B7C6584B}" sibTransId="{109B1C18-6D89-4EC0-9043-D448935B4E56}"/>
    <dgm:cxn modelId="{B5A73421-3CC9-4651-8B88-7F3D2C819876}" type="presOf" srcId="{0F8BECC3-FF9C-46D0-BB1B-49857DDCC53A}" destId="{5C2A82E6-E4F9-4948-BE4F-FB82F49BDB74}" srcOrd="1" destOrd="0" presId="urn:microsoft.com/office/officeart/2005/8/layout/hProcess7#1"/>
    <dgm:cxn modelId="{F82FE900-4EF0-4224-B066-8FB6059DE40C}" type="presOf" srcId="{FEA60807-49E0-43CA-B90B-1F4D96807EC2}" destId="{12F0F59D-4740-4230-8875-174D2EAEE364}" srcOrd="0" destOrd="0" presId="urn:microsoft.com/office/officeart/2005/8/layout/hProcess7#1"/>
    <dgm:cxn modelId="{80FDE005-DDCF-4159-BD42-A919FBD1ED8F}" srcId="{D03817CF-A389-4793-8FA7-7F6FE79D5AF2}" destId="{FEA60807-49E0-43CA-B90B-1F4D96807EC2}" srcOrd="0" destOrd="0" parTransId="{CFBC27CE-7548-45A8-867D-32FF02C0BA12}" sibTransId="{E118ECDC-3332-4DAE-9F1F-0A7B75741E3C}"/>
    <dgm:cxn modelId="{2606E342-E1D0-4598-8649-FCA7BCC1074B}" type="presOf" srcId="{F216C774-F322-4AC5-9F43-4781DDFA2558}" destId="{51AA27CE-1F59-4714-940E-BD674C1AA852}" srcOrd="0" destOrd="0" presId="urn:microsoft.com/office/officeart/2005/8/layout/hProcess7#1"/>
    <dgm:cxn modelId="{4A6C25A8-2F03-4EFD-B44A-742E46FDB827}" srcId="{859A0D5C-CAEA-414B-AA55-E91078051F37}" destId="{6FFBC62C-3145-4A91-AD9B-4927DDDDDCF3}" srcOrd="0" destOrd="0" parTransId="{D5A67C08-AFC0-426B-A042-FD9C7CADCD74}" sibTransId="{DCE0701F-0035-4129-9AAB-3002E9546BFD}"/>
    <dgm:cxn modelId="{7A41990E-C8F9-4C5B-AB4A-F88F119D1A0D}" type="presOf" srcId="{D03817CF-A389-4793-8FA7-7F6FE79D5AF2}" destId="{2DE2E036-5D64-4AFF-8262-B9FDDF9AA8D0}" srcOrd="0" destOrd="0" presId="urn:microsoft.com/office/officeart/2005/8/layout/hProcess7#1"/>
    <dgm:cxn modelId="{BC2AE460-8368-4CC9-91C6-ABD5A357A24E}" type="presOf" srcId="{859A0D5C-CAEA-414B-AA55-E91078051F37}" destId="{B3F0FC8C-6B37-4B2B-BD57-0BDA5C61030F}" srcOrd="1" destOrd="0" presId="urn:microsoft.com/office/officeart/2005/8/layout/hProcess7#1"/>
    <dgm:cxn modelId="{EA85F487-E6FD-433E-8261-3AFBAEF49267}" srcId="{A95B2CC0-B6B2-4D26-BB45-AB975592BFBD}" destId="{0F8BECC3-FF9C-46D0-BB1B-49857DDCC53A}" srcOrd="1" destOrd="0" parTransId="{A2955F08-22FE-43A6-BB0C-440D23D54091}" sibTransId="{F648649B-0E37-429B-A946-D5EE7F4B7184}"/>
    <dgm:cxn modelId="{EB70F290-5724-4493-AB1F-A63A393034B5}" type="presOf" srcId="{6FFBC62C-3145-4A91-AD9B-4927DDDDDCF3}" destId="{667C8995-FF45-4DE0-A392-217BF697C933}" srcOrd="0" destOrd="0" presId="urn:microsoft.com/office/officeart/2005/8/layout/hProcess7#1"/>
    <dgm:cxn modelId="{3277606C-F3FA-44BC-9153-8A965FD12465}" type="presOf" srcId="{859A0D5C-CAEA-414B-AA55-E91078051F37}" destId="{F30D68F0-B7B6-4585-9084-756D2CAB7984}" srcOrd="0" destOrd="0" presId="urn:microsoft.com/office/officeart/2005/8/layout/hProcess7#1"/>
    <dgm:cxn modelId="{C8CB2072-278E-49F1-91E3-57B15B294468}" srcId="{A95B2CC0-B6B2-4D26-BB45-AB975592BFBD}" destId="{D03817CF-A389-4793-8FA7-7F6FE79D5AF2}" srcOrd="0" destOrd="0" parTransId="{6C3180D0-3D05-49BB-9B30-AC297A3FB7F9}" sibTransId="{3780F7AB-934F-4968-B7C7-605C176EA834}"/>
    <dgm:cxn modelId="{C8DCF7DA-3922-4AC5-8CBD-5F1601789D32}" type="presOf" srcId="{0F8BECC3-FF9C-46D0-BB1B-49857DDCC53A}" destId="{AEBE70C6-1313-4E13-8263-4522169A067F}" srcOrd="0" destOrd="0" presId="urn:microsoft.com/office/officeart/2005/8/layout/hProcess7#1"/>
    <dgm:cxn modelId="{43B91708-63E5-4080-80E2-AAB06B8D6377}" type="presOf" srcId="{A95B2CC0-B6B2-4D26-BB45-AB975592BFBD}" destId="{B02B01FF-7E71-4AAB-AF0D-8A0B394AD868}" srcOrd="0" destOrd="0" presId="urn:microsoft.com/office/officeart/2005/8/layout/hProcess7#1"/>
    <dgm:cxn modelId="{433A62C2-D71A-4FD6-A2BF-217E82A1C56D}" type="presOf" srcId="{D03817CF-A389-4793-8FA7-7F6FE79D5AF2}" destId="{B8CE77DB-C23C-45E2-A252-82E5483E6E07}" srcOrd="1" destOrd="0" presId="urn:microsoft.com/office/officeart/2005/8/layout/hProcess7#1"/>
    <dgm:cxn modelId="{BD680317-9E16-4999-A8E3-36D3AE457B0E}" srcId="{0F8BECC3-FF9C-46D0-BB1B-49857DDCC53A}" destId="{F216C774-F322-4AC5-9F43-4781DDFA2558}" srcOrd="0" destOrd="0" parTransId="{878269E8-C360-44FD-A77C-F44EA85A6719}" sibTransId="{5027C4B0-5FE9-44AE-A06A-FC1FA39992F8}"/>
    <dgm:cxn modelId="{703E30FE-9B05-4075-B629-8C0E4D2BEE5A}" type="presParOf" srcId="{B02B01FF-7E71-4AAB-AF0D-8A0B394AD868}" destId="{45C20E7F-C7B8-4575-8EF3-B4FBFF80125A}" srcOrd="0" destOrd="0" presId="urn:microsoft.com/office/officeart/2005/8/layout/hProcess7#1"/>
    <dgm:cxn modelId="{460A6AB5-FFCD-4828-8735-2A6B24A1AD75}" type="presParOf" srcId="{45C20E7F-C7B8-4575-8EF3-B4FBFF80125A}" destId="{2DE2E036-5D64-4AFF-8262-B9FDDF9AA8D0}" srcOrd="0" destOrd="0" presId="urn:microsoft.com/office/officeart/2005/8/layout/hProcess7#1"/>
    <dgm:cxn modelId="{A2726BE7-C33F-4224-B18F-B0C1C9E20B97}" type="presParOf" srcId="{45C20E7F-C7B8-4575-8EF3-B4FBFF80125A}" destId="{B8CE77DB-C23C-45E2-A252-82E5483E6E07}" srcOrd="1" destOrd="0" presId="urn:microsoft.com/office/officeart/2005/8/layout/hProcess7#1"/>
    <dgm:cxn modelId="{EE781B39-2EEC-4DAC-8075-CA6CB57AE91C}" type="presParOf" srcId="{45C20E7F-C7B8-4575-8EF3-B4FBFF80125A}" destId="{12F0F59D-4740-4230-8875-174D2EAEE364}" srcOrd="2" destOrd="0" presId="urn:microsoft.com/office/officeart/2005/8/layout/hProcess7#1"/>
    <dgm:cxn modelId="{451388F1-FF1B-40BB-8E7F-AE299FD4A188}" type="presParOf" srcId="{B02B01FF-7E71-4AAB-AF0D-8A0B394AD868}" destId="{01031F35-337A-40E9-8155-C905FB162F11}" srcOrd="1" destOrd="0" presId="urn:microsoft.com/office/officeart/2005/8/layout/hProcess7#1"/>
    <dgm:cxn modelId="{156B2562-B6D6-4784-B106-ED400F182509}" type="presParOf" srcId="{B02B01FF-7E71-4AAB-AF0D-8A0B394AD868}" destId="{FFC719BD-48A7-44BD-9896-D5962C8CC160}" srcOrd="2" destOrd="0" presId="urn:microsoft.com/office/officeart/2005/8/layout/hProcess7#1"/>
    <dgm:cxn modelId="{6E9BC3FD-EE38-441C-8002-D3B833A26A24}" type="presParOf" srcId="{FFC719BD-48A7-44BD-9896-D5962C8CC160}" destId="{15D973D2-466A-4F79-B06E-BC2FEC1085F7}" srcOrd="0" destOrd="0" presId="urn:microsoft.com/office/officeart/2005/8/layout/hProcess7#1"/>
    <dgm:cxn modelId="{5180C1E4-D4F0-48A3-92C4-FA1B07E01C6D}" type="presParOf" srcId="{FFC719BD-48A7-44BD-9896-D5962C8CC160}" destId="{9DFC608B-34CA-4282-91DC-543708E8CD7E}" srcOrd="1" destOrd="0" presId="urn:microsoft.com/office/officeart/2005/8/layout/hProcess7#1"/>
    <dgm:cxn modelId="{D42AE02F-72DF-492E-B921-7490E3E1B0EB}" type="presParOf" srcId="{FFC719BD-48A7-44BD-9896-D5962C8CC160}" destId="{20BD46B2-85D0-4DA4-A3A6-15CBF47AE94E}" srcOrd="2" destOrd="0" presId="urn:microsoft.com/office/officeart/2005/8/layout/hProcess7#1"/>
    <dgm:cxn modelId="{B23CDEF6-AFEA-4714-A50D-0ED58303DC2C}" type="presParOf" srcId="{B02B01FF-7E71-4AAB-AF0D-8A0B394AD868}" destId="{26A9A994-D9A0-40FB-9773-90346B2EE3A6}" srcOrd="3" destOrd="0" presId="urn:microsoft.com/office/officeart/2005/8/layout/hProcess7#1"/>
    <dgm:cxn modelId="{BEA0B7C9-2489-461C-8213-D358FA08FDD1}" type="presParOf" srcId="{B02B01FF-7E71-4AAB-AF0D-8A0B394AD868}" destId="{E6075A64-6F9A-430C-82B4-EF9D2300E087}" srcOrd="4" destOrd="0" presId="urn:microsoft.com/office/officeart/2005/8/layout/hProcess7#1"/>
    <dgm:cxn modelId="{E80F52D0-C6E0-40DD-A921-3657B562C7DF}" type="presParOf" srcId="{E6075A64-6F9A-430C-82B4-EF9D2300E087}" destId="{AEBE70C6-1313-4E13-8263-4522169A067F}" srcOrd="0" destOrd="0" presId="urn:microsoft.com/office/officeart/2005/8/layout/hProcess7#1"/>
    <dgm:cxn modelId="{40347235-F798-47F4-B30A-8F3BE97FFE7B}" type="presParOf" srcId="{E6075A64-6F9A-430C-82B4-EF9D2300E087}" destId="{5C2A82E6-E4F9-4948-BE4F-FB82F49BDB74}" srcOrd="1" destOrd="0" presId="urn:microsoft.com/office/officeart/2005/8/layout/hProcess7#1"/>
    <dgm:cxn modelId="{04EEFBFE-29CE-4236-85B5-CBDC4AA5842D}" type="presParOf" srcId="{E6075A64-6F9A-430C-82B4-EF9D2300E087}" destId="{51AA27CE-1F59-4714-940E-BD674C1AA852}" srcOrd="2" destOrd="0" presId="urn:microsoft.com/office/officeart/2005/8/layout/hProcess7#1"/>
    <dgm:cxn modelId="{C025D93C-80E2-4B96-83A2-5C5768C7B75E}" type="presParOf" srcId="{B02B01FF-7E71-4AAB-AF0D-8A0B394AD868}" destId="{A3E5EF98-6E0C-4BEF-B5FD-07FDA4D685B7}" srcOrd="5" destOrd="0" presId="urn:microsoft.com/office/officeart/2005/8/layout/hProcess7#1"/>
    <dgm:cxn modelId="{A16DFAAC-5594-4236-9D64-46C771D65414}" type="presParOf" srcId="{B02B01FF-7E71-4AAB-AF0D-8A0B394AD868}" destId="{6432263F-4604-4F55-894D-36695F5CCAAA}" srcOrd="6" destOrd="0" presId="urn:microsoft.com/office/officeart/2005/8/layout/hProcess7#1"/>
    <dgm:cxn modelId="{83804668-4FD9-477E-8ED3-40B0BAAA1D76}" type="presParOf" srcId="{6432263F-4604-4F55-894D-36695F5CCAAA}" destId="{172249C9-A6C0-48AC-992F-CF3C49A20A75}" srcOrd="0" destOrd="0" presId="urn:microsoft.com/office/officeart/2005/8/layout/hProcess7#1"/>
    <dgm:cxn modelId="{85BFE096-D254-451F-9F42-1BB57106CB1D}" type="presParOf" srcId="{6432263F-4604-4F55-894D-36695F5CCAAA}" destId="{5816318D-5E7E-41E8-86DB-21ACA10DF037}" srcOrd="1" destOrd="0" presId="urn:microsoft.com/office/officeart/2005/8/layout/hProcess7#1"/>
    <dgm:cxn modelId="{0276B73B-21A3-40FD-B34F-BE33CD9D8833}" type="presParOf" srcId="{6432263F-4604-4F55-894D-36695F5CCAAA}" destId="{48831F45-2778-4C07-A2E6-0D1D08FA36A0}" srcOrd="2" destOrd="0" presId="urn:microsoft.com/office/officeart/2005/8/layout/hProcess7#1"/>
    <dgm:cxn modelId="{C900FD49-7A5E-4234-BA10-787F4982A2D2}" type="presParOf" srcId="{B02B01FF-7E71-4AAB-AF0D-8A0B394AD868}" destId="{BD281985-7E5E-4772-9440-493DD275558E}" srcOrd="7" destOrd="0" presId="urn:microsoft.com/office/officeart/2005/8/layout/hProcess7#1"/>
    <dgm:cxn modelId="{748DA198-E3B9-49EA-835C-6BBC7CB03CBA}" type="presParOf" srcId="{B02B01FF-7E71-4AAB-AF0D-8A0B394AD868}" destId="{13591FF8-0557-4BF3-9837-3BAC95E0A444}" srcOrd="8" destOrd="0" presId="urn:microsoft.com/office/officeart/2005/8/layout/hProcess7#1"/>
    <dgm:cxn modelId="{2B12EF2F-F368-4D73-8463-2286B8017CFA}" type="presParOf" srcId="{13591FF8-0557-4BF3-9837-3BAC95E0A444}" destId="{F30D68F0-B7B6-4585-9084-756D2CAB7984}" srcOrd="0" destOrd="0" presId="urn:microsoft.com/office/officeart/2005/8/layout/hProcess7#1"/>
    <dgm:cxn modelId="{2AC10AA6-24FD-4443-85FC-849DD8EAA859}" type="presParOf" srcId="{13591FF8-0557-4BF3-9837-3BAC95E0A444}" destId="{B3F0FC8C-6B37-4B2B-BD57-0BDA5C61030F}" srcOrd="1" destOrd="0" presId="urn:microsoft.com/office/officeart/2005/8/layout/hProcess7#1"/>
    <dgm:cxn modelId="{13171C07-31DA-4E2D-98AF-2CAC0C8D06F6}" type="presParOf" srcId="{13591FF8-0557-4BF3-9837-3BAC95E0A444}" destId="{667C8995-FF45-4DE0-A392-217BF697C933}" srcOrd="2" destOrd="0" presId="urn:microsoft.com/office/officeart/2005/8/layout/hProcess7#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935D8B-E6A9-4260-BDF6-2192796EFB3D}" type="doc">
      <dgm:prSet loTypeId="urn:microsoft.com/office/officeart/2005/8/layout/funnel1" loCatId="relationship" qsTypeId="urn:microsoft.com/office/officeart/2005/8/quickstyle/simple5" qsCatId="simple" csTypeId="urn:microsoft.com/office/officeart/2005/8/colors/colorful3" csCatId="colorful" phldr="1"/>
      <dgm:spPr/>
      <dgm:t>
        <a:bodyPr/>
        <a:lstStyle/>
        <a:p>
          <a:endParaRPr lang="el-GR"/>
        </a:p>
      </dgm:t>
    </dgm:pt>
    <dgm:pt modelId="{F484D5CB-F0F9-400F-A159-01F6C53C49C8}">
      <dgm:prSet phldrT="[Text]"/>
      <dgm:spPr/>
      <dgm:t>
        <a:bodyPr/>
        <a:lstStyle/>
        <a:p>
          <a:r>
            <a:rPr lang="el-GR" dirty="0" smtClean="0"/>
            <a:t>Μάθημα</a:t>
          </a:r>
          <a:endParaRPr lang="el-GR" dirty="0"/>
        </a:p>
      </dgm:t>
    </dgm:pt>
    <dgm:pt modelId="{ABF74641-C8EA-4C1D-828A-65A9344C216B}" type="parTrans" cxnId="{CDFDEB17-31E2-46A8-ACC8-CE6766B8DD75}">
      <dgm:prSet/>
      <dgm:spPr/>
      <dgm:t>
        <a:bodyPr/>
        <a:lstStyle/>
        <a:p>
          <a:endParaRPr lang="el-GR"/>
        </a:p>
      </dgm:t>
    </dgm:pt>
    <dgm:pt modelId="{5FC16D81-E599-4307-859F-BEA73D1B390E}" type="sibTrans" cxnId="{CDFDEB17-31E2-46A8-ACC8-CE6766B8DD75}">
      <dgm:prSet/>
      <dgm:spPr/>
      <dgm:t>
        <a:bodyPr/>
        <a:lstStyle/>
        <a:p>
          <a:endParaRPr lang="el-GR"/>
        </a:p>
      </dgm:t>
    </dgm:pt>
    <dgm:pt modelId="{03BFEEC9-5729-411F-93F7-E4067401B698}">
      <dgm:prSet phldrT="[Text]"/>
      <dgm:spPr/>
      <dgm:t>
        <a:bodyPr/>
        <a:lstStyle/>
        <a:p>
          <a:r>
            <a:rPr lang="el-GR" dirty="0" smtClean="0"/>
            <a:t>Ασκήσεις</a:t>
          </a:r>
          <a:endParaRPr lang="el-GR" dirty="0"/>
        </a:p>
      </dgm:t>
    </dgm:pt>
    <dgm:pt modelId="{4E09F9C5-AD6C-47BC-8198-50959574B334}" type="parTrans" cxnId="{740CEB29-E22B-4A3E-8D85-0493EAC20FD3}">
      <dgm:prSet/>
      <dgm:spPr/>
      <dgm:t>
        <a:bodyPr/>
        <a:lstStyle/>
        <a:p>
          <a:endParaRPr lang="el-GR"/>
        </a:p>
      </dgm:t>
    </dgm:pt>
    <dgm:pt modelId="{10938AD5-FE3D-4DFD-B8E6-1E4DD0F8F3A1}" type="sibTrans" cxnId="{740CEB29-E22B-4A3E-8D85-0493EAC20FD3}">
      <dgm:prSet/>
      <dgm:spPr/>
      <dgm:t>
        <a:bodyPr/>
        <a:lstStyle/>
        <a:p>
          <a:endParaRPr lang="el-GR"/>
        </a:p>
      </dgm:t>
    </dgm:pt>
    <dgm:pt modelId="{12D1248C-AE2E-4E2E-BFC6-1554831A19E1}">
      <dgm:prSet phldrT="[Text]"/>
      <dgm:spPr/>
      <dgm:t>
        <a:bodyPr/>
        <a:lstStyle/>
        <a:p>
          <a:r>
            <a:rPr lang="el-GR" dirty="0" smtClean="0"/>
            <a:t>Βίντεο Μάθημα</a:t>
          </a:r>
          <a:endParaRPr lang="el-GR" dirty="0"/>
        </a:p>
      </dgm:t>
    </dgm:pt>
    <dgm:pt modelId="{D966A740-93AC-4907-9E14-B59623E32D72}" type="parTrans" cxnId="{AFB2CCE1-77DF-479B-AC50-601190715268}">
      <dgm:prSet/>
      <dgm:spPr/>
      <dgm:t>
        <a:bodyPr/>
        <a:lstStyle/>
        <a:p>
          <a:endParaRPr lang="el-GR"/>
        </a:p>
      </dgm:t>
    </dgm:pt>
    <dgm:pt modelId="{99EEC236-485E-49E8-BC22-997636268D8D}" type="sibTrans" cxnId="{AFB2CCE1-77DF-479B-AC50-601190715268}">
      <dgm:prSet/>
      <dgm:spPr/>
      <dgm:t>
        <a:bodyPr/>
        <a:lstStyle/>
        <a:p>
          <a:endParaRPr lang="el-GR"/>
        </a:p>
      </dgm:t>
    </dgm:pt>
    <dgm:pt modelId="{E4930FFC-D6A0-4AA8-86D4-D6D609DE91C2}">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l-GR" dirty="0" smtClean="0"/>
            <a:t>Αρχείο</a:t>
          </a:r>
          <a:r>
            <a:rPr lang="el-GR" baseline="0" dirty="0" smtClean="0"/>
            <a:t> </a:t>
          </a:r>
          <a:r>
            <a:rPr lang="en-US" baseline="0" dirty="0" smtClean="0"/>
            <a:t>word/</a:t>
          </a:r>
          <a:r>
            <a:rPr lang="en-US" baseline="0" dirty="0" err="1" smtClean="0"/>
            <a:t>pdf</a:t>
          </a:r>
          <a:r>
            <a:rPr lang="en-US" baseline="0" dirty="0" smtClean="0"/>
            <a:t>/html</a:t>
          </a:r>
          <a:endParaRPr lang="el-GR" dirty="0"/>
        </a:p>
      </dgm:t>
    </dgm:pt>
    <dgm:pt modelId="{71113A7F-8044-4C52-81ED-064E05C8F517}" type="parTrans" cxnId="{C7A0B64F-C9FA-4C0C-B0EB-5CAAFB5CA75D}">
      <dgm:prSet/>
      <dgm:spPr/>
      <dgm:t>
        <a:bodyPr/>
        <a:lstStyle/>
        <a:p>
          <a:endParaRPr lang="el-GR"/>
        </a:p>
      </dgm:t>
    </dgm:pt>
    <dgm:pt modelId="{0F131114-68E4-4DD7-A558-C60AC708B855}" type="sibTrans" cxnId="{C7A0B64F-C9FA-4C0C-B0EB-5CAAFB5CA75D}">
      <dgm:prSet/>
      <dgm:spPr/>
      <dgm:t>
        <a:bodyPr/>
        <a:lstStyle/>
        <a:p>
          <a:endParaRPr lang="el-GR"/>
        </a:p>
      </dgm:t>
    </dgm:pt>
    <dgm:pt modelId="{254ED8C2-7D68-4A3C-8B22-4AB756D5D624}" type="pres">
      <dgm:prSet presAssocID="{1A935D8B-E6A9-4260-BDF6-2192796EFB3D}" presName="Name0" presStyleCnt="0">
        <dgm:presLayoutVars>
          <dgm:chMax val="4"/>
          <dgm:resizeHandles val="exact"/>
        </dgm:presLayoutVars>
      </dgm:prSet>
      <dgm:spPr/>
      <dgm:t>
        <a:bodyPr/>
        <a:lstStyle/>
        <a:p>
          <a:endParaRPr lang="el-GR"/>
        </a:p>
      </dgm:t>
    </dgm:pt>
    <dgm:pt modelId="{CDEF1D29-5B76-47DD-9AE0-24A55176D232}" type="pres">
      <dgm:prSet presAssocID="{1A935D8B-E6A9-4260-BDF6-2192796EFB3D}" presName="ellipse" presStyleLbl="trBgShp" presStyleIdx="0" presStyleCnt="1"/>
      <dgm:spPr/>
    </dgm:pt>
    <dgm:pt modelId="{D6163DB3-E027-43F1-B090-5038C9D7318A}" type="pres">
      <dgm:prSet presAssocID="{1A935D8B-E6A9-4260-BDF6-2192796EFB3D}" presName="arrow1" presStyleLbl="fgShp" presStyleIdx="0" presStyleCnt="1"/>
      <dgm:spPr/>
      <dgm:t>
        <a:bodyPr/>
        <a:lstStyle/>
        <a:p>
          <a:endParaRPr lang="el-GR"/>
        </a:p>
      </dgm:t>
    </dgm:pt>
    <dgm:pt modelId="{16FBB5E7-82C0-478C-A78B-FF6C7B72815A}" type="pres">
      <dgm:prSet presAssocID="{1A935D8B-E6A9-4260-BDF6-2192796EFB3D}" presName="rectangle" presStyleLbl="revTx" presStyleIdx="0" presStyleCnt="1" custScaleY="56666">
        <dgm:presLayoutVars>
          <dgm:bulletEnabled val="1"/>
        </dgm:presLayoutVars>
      </dgm:prSet>
      <dgm:spPr/>
      <dgm:t>
        <a:bodyPr/>
        <a:lstStyle/>
        <a:p>
          <a:endParaRPr lang="el-GR"/>
        </a:p>
      </dgm:t>
    </dgm:pt>
    <dgm:pt modelId="{4BE05A3A-338A-48BD-9094-4CB47A74BB8E}" type="pres">
      <dgm:prSet presAssocID="{03BFEEC9-5729-411F-93F7-E4067401B698}" presName="item1" presStyleLbl="node1" presStyleIdx="0" presStyleCnt="3">
        <dgm:presLayoutVars>
          <dgm:bulletEnabled val="1"/>
        </dgm:presLayoutVars>
      </dgm:prSet>
      <dgm:spPr/>
      <dgm:t>
        <a:bodyPr/>
        <a:lstStyle/>
        <a:p>
          <a:endParaRPr lang="el-GR"/>
        </a:p>
      </dgm:t>
    </dgm:pt>
    <dgm:pt modelId="{94B501F0-5974-4676-9004-A23E36DF02DD}" type="pres">
      <dgm:prSet presAssocID="{12D1248C-AE2E-4E2E-BFC6-1554831A19E1}" presName="item2" presStyleLbl="node1" presStyleIdx="1" presStyleCnt="3">
        <dgm:presLayoutVars>
          <dgm:bulletEnabled val="1"/>
        </dgm:presLayoutVars>
      </dgm:prSet>
      <dgm:spPr/>
      <dgm:t>
        <a:bodyPr/>
        <a:lstStyle/>
        <a:p>
          <a:endParaRPr lang="el-GR"/>
        </a:p>
      </dgm:t>
    </dgm:pt>
    <dgm:pt modelId="{A56C4626-432E-4848-8B82-29DA46E2C8E2}" type="pres">
      <dgm:prSet presAssocID="{E4930FFC-D6A0-4AA8-86D4-D6D609DE91C2}" presName="item3" presStyleLbl="node1" presStyleIdx="2" presStyleCnt="3">
        <dgm:presLayoutVars>
          <dgm:bulletEnabled val="1"/>
        </dgm:presLayoutVars>
      </dgm:prSet>
      <dgm:spPr/>
      <dgm:t>
        <a:bodyPr/>
        <a:lstStyle/>
        <a:p>
          <a:endParaRPr lang="el-GR"/>
        </a:p>
      </dgm:t>
    </dgm:pt>
    <dgm:pt modelId="{CFBF080D-8927-42E5-AA77-5C5E7B1CCD94}" type="pres">
      <dgm:prSet presAssocID="{1A935D8B-E6A9-4260-BDF6-2192796EFB3D}" presName="funnel" presStyleLbl="trAlignAcc1" presStyleIdx="0" presStyleCnt="1" custLinFactNeighborX="357" custLinFactNeighborY="-447"/>
      <dgm:spPr/>
    </dgm:pt>
  </dgm:ptLst>
  <dgm:cxnLst>
    <dgm:cxn modelId="{740CEB29-E22B-4A3E-8D85-0493EAC20FD3}" srcId="{1A935D8B-E6A9-4260-BDF6-2192796EFB3D}" destId="{03BFEEC9-5729-411F-93F7-E4067401B698}" srcOrd="1" destOrd="0" parTransId="{4E09F9C5-AD6C-47BC-8198-50959574B334}" sibTransId="{10938AD5-FE3D-4DFD-B8E6-1E4DD0F8F3A1}"/>
    <dgm:cxn modelId="{5CE8FF8F-DB2C-4F6F-B035-62B101860E41}" type="presOf" srcId="{12D1248C-AE2E-4E2E-BFC6-1554831A19E1}" destId="{4BE05A3A-338A-48BD-9094-4CB47A74BB8E}" srcOrd="0" destOrd="0" presId="urn:microsoft.com/office/officeart/2005/8/layout/funnel1"/>
    <dgm:cxn modelId="{C7A0B64F-C9FA-4C0C-B0EB-5CAAFB5CA75D}" srcId="{1A935D8B-E6A9-4260-BDF6-2192796EFB3D}" destId="{E4930FFC-D6A0-4AA8-86D4-D6D609DE91C2}" srcOrd="3" destOrd="0" parTransId="{71113A7F-8044-4C52-81ED-064E05C8F517}" sibTransId="{0F131114-68E4-4DD7-A558-C60AC708B855}"/>
    <dgm:cxn modelId="{AFB2CCE1-77DF-479B-AC50-601190715268}" srcId="{1A935D8B-E6A9-4260-BDF6-2192796EFB3D}" destId="{12D1248C-AE2E-4E2E-BFC6-1554831A19E1}" srcOrd="2" destOrd="0" parTransId="{D966A740-93AC-4907-9E14-B59623E32D72}" sibTransId="{99EEC236-485E-49E8-BC22-997636268D8D}"/>
    <dgm:cxn modelId="{FFB1DB93-E881-4BBB-8FEA-F5C1A68ECC77}" type="presOf" srcId="{03BFEEC9-5729-411F-93F7-E4067401B698}" destId="{94B501F0-5974-4676-9004-A23E36DF02DD}" srcOrd="0" destOrd="0" presId="urn:microsoft.com/office/officeart/2005/8/layout/funnel1"/>
    <dgm:cxn modelId="{CDFDEB17-31E2-46A8-ACC8-CE6766B8DD75}" srcId="{1A935D8B-E6A9-4260-BDF6-2192796EFB3D}" destId="{F484D5CB-F0F9-400F-A159-01F6C53C49C8}" srcOrd="0" destOrd="0" parTransId="{ABF74641-C8EA-4C1D-828A-65A9344C216B}" sibTransId="{5FC16D81-E599-4307-859F-BEA73D1B390E}"/>
    <dgm:cxn modelId="{95A34DA8-7967-40B2-BAF3-FEBBECFB68B1}" type="presOf" srcId="{1A935D8B-E6A9-4260-BDF6-2192796EFB3D}" destId="{254ED8C2-7D68-4A3C-8B22-4AB756D5D624}" srcOrd="0" destOrd="0" presId="urn:microsoft.com/office/officeart/2005/8/layout/funnel1"/>
    <dgm:cxn modelId="{EDF7FAA1-1F70-4CF3-BB20-7AB3A384B4FC}" type="presOf" srcId="{E4930FFC-D6A0-4AA8-86D4-D6D609DE91C2}" destId="{16FBB5E7-82C0-478C-A78B-FF6C7B72815A}" srcOrd="0" destOrd="0" presId="urn:microsoft.com/office/officeart/2005/8/layout/funnel1"/>
    <dgm:cxn modelId="{7A876365-1644-42A0-9575-9A4A24352199}" type="presOf" srcId="{F484D5CB-F0F9-400F-A159-01F6C53C49C8}" destId="{A56C4626-432E-4848-8B82-29DA46E2C8E2}" srcOrd="0" destOrd="0" presId="urn:microsoft.com/office/officeart/2005/8/layout/funnel1"/>
    <dgm:cxn modelId="{73D70967-6A9D-41B7-9912-4970D02925EB}" type="presParOf" srcId="{254ED8C2-7D68-4A3C-8B22-4AB756D5D624}" destId="{CDEF1D29-5B76-47DD-9AE0-24A55176D232}" srcOrd="0" destOrd="0" presId="urn:microsoft.com/office/officeart/2005/8/layout/funnel1"/>
    <dgm:cxn modelId="{5F96E716-EBA3-4FE7-8993-75A08C3A9B51}" type="presParOf" srcId="{254ED8C2-7D68-4A3C-8B22-4AB756D5D624}" destId="{D6163DB3-E027-43F1-B090-5038C9D7318A}" srcOrd="1" destOrd="0" presId="urn:microsoft.com/office/officeart/2005/8/layout/funnel1"/>
    <dgm:cxn modelId="{1C5B0121-9EFB-447E-AD97-48625D9887E9}" type="presParOf" srcId="{254ED8C2-7D68-4A3C-8B22-4AB756D5D624}" destId="{16FBB5E7-82C0-478C-A78B-FF6C7B72815A}" srcOrd="2" destOrd="0" presId="urn:microsoft.com/office/officeart/2005/8/layout/funnel1"/>
    <dgm:cxn modelId="{AEB7A407-22C4-4695-A00A-1418B69D4A2B}" type="presParOf" srcId="{254ED8C2-7D68-4A3C-8B22-4AB756D5D624}" destId="{4BE05A3A-338A-48BD-9094-4CB47A74BB8E}" srcOrd="3" destOrd="0" presId="urn:microsoft.com/office/officeart/2005/8/layout/funnel1"/>
    <dgm:cxn modelId="{8FA4E2FD-314B-47FA-8442-6C8656F67F02}" type="presParOf" srcId="{254ED8C2-7D68-4A3C-8B22-4AB756D5D624}" destId="{94B501F0-5974-4676-9004-A23E36DF02DD}" srcOrd="4" destOrd="0" presId="urn:microsoft.com/office/officeart/2005/8/layout/funnel1"/>
    <dgm:cxn modelId="{D28A4B9E-15DD-4934-8734-54FBEB89036F}" type="presParOf" srcId="{254ED8C2-7D68-4A3C-8B22-4AB756D5D624}" destId="{A56C4626-432E-4848-8B82-29DA46E2C8E2}" srcOrd="5" destOrd="0" presId="urn:microsoft.com/office/officeart/2005/8/layout/funnel1"/>
    <dgm:cxn modelId="{336FFB4C-C243-48D5-BD41-3382C02AB8DF}" type="presParOf" srcId="{254ED8C2-7D68-4A3C-8B22-4AB756D5D624}" destId="{CFBF080D-8927-42E5-AA77-5C5E7B1CCD94}"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EEA380E-7F14-4903-BF73-B5BA6822A1F5}"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l-GR"/>
        </a:p>
      </dgm:t>
    </dgm:pt>
    <dgm:pt modelId="{A7119F8D-118F-4659-8041-A9869FACB6E5}">
      <dgm:prSet phldrT="[Text]"/>
      <dgm:spPr/>
      <dgm:t>
        <a:bodyPr/>
        <a:lstStyle/>
        <a:p>
          <a:r>
            <a:rPr lang="el-GR" dirty="0" smtClean="0"/>
            <a:t>Για την υποστήριξη του γνωστικού αντικειμένου με </a:t>
          </a:r>
          <a:r>
            <a:rPr lang="en-US" dirty="0" smtClean="0"/>
            <a:t>applets, </a:t>
          </a:r>
          <a:r>
            <a:rPr lang="el-GR" dirty="0" smtClean="0"/>
            <a:t>ειδικές εφαρμογές</a:t>
          </a:r>
          <a:endParaRPr lang="el-GR" dirty="0"/>
        </a:p>
      </dgm:t>
    </dgm:pt>
    <dgm:pt modelId="{81A0F459-EE56-4436-B911-F26A2FEE21F8}" type="parTrans" cxnId="{36540CC4-29DF-4D86-AB2C-ACF223948A07}">
      <dgm:prSet/>
      <dgm:spPr/>
      <dgm:t>
        <a:bodyPr/>
        <a:lstStyle/>
        <a:p>
          <a:endParaRPr lang="el-GR"/>
        </a:p>
      </dgm:t>
    </dgm:pt>
    <dgm:pt modelId="{8193962E-92DC-4651-ADEE-998C4BF2ADD5}" type="sibTrans" cxnId="{36540CC4-29DF-4D86-AB2C-ACF223948A07}">
      <dgm:prSet/>
      <dgm:spPr/>
      <dgm:t>
        <a:bodyPr/>
        <a:lstStyle/>
        <a:p>
          <a:endParaRPr lang="el-GR"/>
        </a:p>
      </dgm:t>
    </dgm:pt>
    <dgm:pt modelId="{4BDE2809-7393-426B-B505-7354BF73651D}">
      <dgm:prSet phldrT="[Text]"/>
      <dgm:spPr/>
      <dgm:t>
        <a:bodyPr/>
        <a:lstStyle/>
        <a:p>
          <a:r>
            <a:rPr lang="el-GR" dirty="0" smtClean="0"/>
            <a:t>Για την υποστήριξη αναζήτησης πληροφοριών σε φάσεις δραστηριοτήτων </a:t>
          </a:r>
          <a:endParaRPr lang="en-US" dirty="0" smtClean="0"/>
        </a:p>
        <a:p>
          <a:r>
            <a:rPr lang="en-US" dirty="0" smtClean="0"/>
            <a:t>( </a:t>
          </a:r>
          <a:r>
            <a:rPr lang="el-GR" dirty="0" smtClean="0"/>
            <a:t>π.χ. </a:t>
          </a:r>
          <a:r>
            <a:rPr lang="en-US" dirty="0" smtClean="0"/>
            <a:t>web quest)</a:t>
          </a:r>
          <a:endParaRPr lang="el-GR" dirty="0"/>
        </a:p>
      </dgm:t>
    </dgm:pt>
    <dgm:pt modelId="{07C2B391-BB8F-4606-A2E0-AE5ECF30A83D}" type="parTrans" cxnId="{D9217B6F-CC4E-4EE2-BCB0-C0A49FA5A7FD}">
      <dgm:prSet/>
      <dgm:spPr/>
      <dgm:t>
        <a:bodyPr/>
        <a:lstStyle/>
        <a:p>
          <a:endParaRPr lang="el-GR"/>
        </a:p>
      </dgm:t>
    </dgm:pt>
    <dgm:pt modelId="{C0B86970-A81B-4C86-9459-635529BCE9EF}" type="sibTrans" cxnId="{D9217B6F-CC4E-4EE2-BCB0-C0A49FA5A7FD}">
      <dgm:prSet/>
      <dgm:spPr/>
      <dgm:t>
        <a:bodyPr/>
        <a:lstStyle/>
        <a:p>
          <a:endParaRPr lang="el-GR"/>
        </a:p>
      </dgm:t>
    </dgm:pt>
    <dgm:pt modelId="{6CB3A974-267E-40A9-A43D-7DA6189121EC}">
      <dgm:prSet/>
      <dgm:spPr/>
      <dgm:t>
        <a:bodyPr/>
        <a:lstStyle/>
        <a:p>
          <a:r>
            <a:rPr lang="el-GR" dirty="0" smtClean="0"/>
            <a:t>Για ανεύρεση και προσαρμογή σεναρίων μαθημάτων για Δ.Π.</a:t>
          </a:r>
        </a:p>
        <a:p>
          <a:r>
            <a:rPr lang="en-US" dirty="0" smtClean="0">
              <a:hlinkClick xmlns:r="http://schemas.openxmlformats.org/officeDocument/2006/relationships" r:id="rId1"/>
            </a:rPr>
            <a:t>http://www.amphi.com/departments/technology/whiteboard/lessonplans.html</a:t>
          </a:r>
          <a:endParaRPr lang="el-GR" dirty="0"/>
        </a:p>
      </dgm:t>
    </dgm:pt>
    <dgm:pt modelId="{49A31BCB-DD74-428D-B5B3-31D021FD7F0A}" type="parTrans" cxnId="{0DD6F065-577E-4C1E-A742-B603F49906EE}">
      <dgm:prSet/>
      <dgm:spPr/>
      <dgm:t>
        <a:bodyPr/>
        <a:lstStyle/>
        <a:p>
          <a:endParaRPr lang="el-GR"/>
        </a:p>
      </dgm:t>
    </dgm:pt>
    <dgm:pt modelId="{A2EA88BE-C518-4B5F-8F7E-34233CB654FA}" type="sibTrans" cxnId="{0DD6F065-577E-4C1E-A742-B603F49906EE}">
      <dgm:prSet/>
      <dgm:spPr/>
      <dgm:t>
        <a:bodyPr/>
        <a:lstStyle/>
        <a:p>
          <a:endParaRPr lang="el-GR"/>
        </a:p>
      </dgm:t>
    </dgm:pt>
    <dgm:pt modelId="{8927EC9E-8CDB-44FD-AA56-B0497E689FE2}" type="pres">
      <dgm:prSet presAssocID="{6EEA380E-7F14-4903-BF73-B5BA6822A1F5}" presName="linear" presStyleCnt="0">
        <dgm:presLayoutVars>
          <dgm:animLvl val="lvl"/>
          <dgm:resizeHandles val="exact"/>
        </dgm:presLayoutVars>
      </dgm:prSet>
      <dgm:spPr/>
      <dgm:t>
        <a:bodyPr/>
        <a:lstStyle/>
        <a:p>
          <a:endParaRPr lang="el-GR"/>
        </a:p>
      </dgm:t>
    </dgm:pt>
    <dgm:pt modelId="{5F35C0A8-FF62-4EC7-837D-B6B11BD99C95}" type="pres">
      <dgm:prSet presAssocID="{A7119F8D-118F-4659-8041-A9869FACB6E5}" presName="parentText" presStyleLbl="node1" presStyleIdx="0" presStyleCnt="3">
        <dgm:presLayoutVars>
          <dgm:chMax val="0"/>
          <dgm:bulletEnabled val="1"/>
        </dgm:presLayoutVars>
      </dgm:prSet>
      <dgm:spPr/>
      <dgm:t>
        <a:bodyPr/>
        <a:lstStyle/>
        <a:p>
          <a:endParaRPr lang="el-GR"/>
        </a:p>
      </dgm:t>
    </dgm:pt>
    <dgm:pt modelId="{51200BA2-3E73-4DC5-A6D0-32377593E6DD}" type="pres">
      <dgm:prSet presAssocID="{8193962E-92DC-4651-ADEE-998C4BF2ADD5}" presName="spacer" presStyleCnt="0"/>
      <dgm:spPr/>
    </dgm:pt>
    <dgm:pt modelId="{D1E81FD2-8E6D-4E5A-A767-4E371A3B89E4}" type="pres">
      <dgm:prSet presAssocID="{4BDE2809-7393-426B-B505-7354BF73651D}" presName="parentText" presStyleLbl="node1" presStyleIdx="1" presStyleCnt="3">
        <dgm:presLayoutVars>
          <dgm:chMax val="0"/>
          <dgm:bulletEnabled val="1"/>
        </dgm:presLayoutVars>
      </dgm:prSet>
      <dgm:spPr/>
      <dgm:t>
        <a:bodyPr/>
        <a:lstStyle/>
        <a:p>
          <a:endParaRPr lang="el-GR"/>
        </a:p>
      </dgm:t>
    </dgm:pt>
    <dgm:pt modelId="{C1C8C2DB-E85B-4FDE-BE82-F7747EEDBA95}" type="pres">
      <dgm:prSet presAssocID="{C0B86970-A81B-4C86-9459-635529BCE9EF}" presName="spacer" presStyleCnt="0"/>
      <dgm:spPr/>
    </dgm:pt>
    <dgm:pt modelId="{6D4A28CB-7B85-4C2B-8D80-8BB82F6D117B}" type="pres">
      <dgm:prSet presAssocID="{6CB3A974-267E-40A9-A43D-7DA6189121EC}" presName="parentText" presStyleLbl="node1" presStyleIdx="2" presStyleCnt="3">
        <dgm:presLayoutVars>
          <dgm:chMax val="0"/>
          <dgm:bulletEnabled val="1"/>
        </dgm:presLayoutVars>
      </dgm:prSet>
      <dgm:spPr/>
      <dgm:t>
        <a:bodyPr/>
        <a:lstStyle/>
        <a:p>
          <a:endParaRPr lang="el-GR"/>
        </a:p>
      </dgm:t>
    </dgm:pt>
  </dgm:ptLst>
  <dgm:cxnLst>
    <dgm:cxn modelId="{246E5352-8C52-4AA2-A000-96EC33B23726}" type="presOf" srcId="{4BDE2809-7393-426B-B505-7354BF73651D}" destId="{D1E81FD2-8E6D-4E5A-A767-4E371A3B89E4}" srcOrd="0" destOrd="0" presId="urn:microsoft.com/office/officeart/2005/8/layout/vList2"/>
    <dgm:cxn modelId="{92533B21-A85B-4248-B775-161D0AFF0851}" type="presOf" srcId="{6EEA380E-7F14-4903-BF73-B5BA6822A1F5}" destId="{8927EC9E-8CDB-44FD-AA56-B0497E689FE2}" srcOrd="0" destOrd="0" presId="urn:microsoft.com/office/officeart/2005/8/layout/vList2"/>
    <dgm:cxn modelId="{36540CC4-29DF-4D86-AB2C-ACF223948A07}" srcId="{6EEA380E-7F14-4903-BF73-B5BA6822A1F5}" destId="{A7119F8D-118F-4659-8041-A9869FACB6E5}" srcOrd="0" destOrd="0" parTransId="{81A0F459-EE56-4436-B911-F26A2FEE21F8}" sibTransId="{8193962E-92DC-4651-ADEE-998C4BF2ADD5}"/>
    <dgm:cxn modelId="{6724072F-B4D3-421A-869F-675B6B0B68AC}" type="presOf" srcId="{6CB3A974-267E-40A9-A43D-7DA6189121EC}" destId="{6D4A28CB-7B85-4C2B-8D80-8BB82F6D117B}" srcOrd="0" destOrd="0" presId="urn:microsoft.com/office/officeart/2005/8/layout/vList2"/>
    <dgm:cxn modelId="{0DD6F065-577E-4C1E-A742-B603F49906EE}" srcId="{6EEA380E-7F14-4903-BF73-B5BA6822A1F5}" destId="{6CB3A974-267E-40A9-A43D-7DA6189121EC}" srcOrd="2" destOrd="0" parTransId="{49A31BCB-DD74-428D-B5B3-31D021FD7F0A}" sibTransId="{A2EA88BE-C518-4B5F-8F7E-34233CB654FA}"/>
    <dgm:cxn modelId="{84DCD756-7563-468E-B169-650FAC5C0E03}" type="presOf" srcId="{A7119F8D-118F-4659-8041-A9869FACB6E5}" destId="{5F35C0A8-FF62-4EC7-837D-B6B11BD99C95}" srcOrd="0" destOrd="0" presId="urn:microsoft.com/office/officeart/2005/8/layout/vList2"/>
    <dgm:cxn modelId="{D9217B6F-CC4E-4EE2-BCB0-C0A49FA5A7FD}" srcId="{6EEA380E-7F14-4903-BF73-B5BA6822A1F5}" destId="{4BDE2809-7393-426B-B505-7354BF73651D}" srcOrd="1" destOrd="0" parTransId="{07C2B391-BB8F-4606-A2E0-AE5ECF30A83D}" sibTransId="{C0B86970-A81B-4C86-9459-635529BCE9EF}"/>
    <dgm:cxn modelId="{5103063E-EE6E-4B3B-AC1B-6F71E7497E89}" type="presParOf" srcId="{8927EC9E-8CDB-44FD-AA56-B0497E689FE2}" destId="{5F35C0A8-FF62-4EC7-837D-B6B11BD99C95}" srcOrd="0" destOrd="0" presId="urn:microsoft.com/office/officeart/2005/8/layout/vList2"/>
    <dgm:cxn modelId="{F7FE2BAE-5230-49F3-9907-03E45112920E}" type="presParOf" srcId="{8927EC9E-8CDB-44FD-AA56-B0497E689FE2}" destId="{51200BA2-3E73-4DC5-A6D0-32377593E6DD}" srcOrd="1" destOrd="0" presId="urn:microsoft.com/office/officeart/2005/8/layout/vList2"/>
    <dgm:cxn modelId="{C25D8F37-D1E4-41DC-B63C-F6F556404F96}" type="presParOf" srcId="{8927EC9E-8CDB-44FD-AA56-B0497E689FE2}" destId="{D1E81FD2-8E6D-4E5A-A767-4E371A3B89E4}" srcOrd="2" destOrd="0" presId="urn:microsoft.com/office/officeart/2005/8/layout/vList2"/>
    <dgm:cxn modelId="{C75E8B17-FE59-40B3-BFF8-CA0CE24C7EBB}" type="presParOf" srcId="{8927EC9E-8CDB-44FD-AA56-B0497E689FE2}" destId="{C1C8C2DB-E85B-4FDE-BE82-F7747EEDBA95}" srcOrd="3" destOrd="0" presId="urn:microsoft.com/office/officeart/2005/8/layout/vList2"/>
    <dgm:cxn modelId="{41DBA754-5383-4E95-AB27-4A6773B13E8A}" type="presParOf" srcId="{8927EC9E-8CDB-44FD-AA56-B0497E689FE2}" destId="{6D4A28CB-7B85-4C2B-8D80-8BB82F6D117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59607-3A45-417A-A6B7-F9A61815585D}">
      <dsp:nvSpPr>
        <dsp:cNvPr id="0" name=""/>
        <dsp:cNvSpPr/>
      </dsp:nvSpPr>
      <dsp:spPr>
        <a:xfrm>
          <a:off x="1584816" y="-437099"/>
          <a:ext cx="3002516" cy="2805331"/>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smtClean="0"/>
            <a:t> </a:t>
          </a:r>
          <a:endParaRPr lang="el-GR" sz="4800" kern="1200" dirty="0"/>
        </a:p>
      </dsp:txBody>
      <dsp:txXfrm>
        <a:off x="1666981" y="-354934"/>
        <a:ext cx="2838186" cy="2641001"/>
      </dsp:txXfrm>
    </dsp:sp>
    <dsp:sp modelId="{DB1F37F8-FC4A-4003-B387-542FC9F81728}">
      <dsp:nvSpPr>
        <dsp:cNvPr id="0" name=""/>
        <dsp:cNvSpPr/>
      </dsp:nvSpPr>
      <dsp:spPr>
        <a:xfrm rot="3632799">
          <a:off x="3686858" y="2724420"/>
          <a:ext cx="992841" cy="368275"/>
        </a:xfrm>
        <a:prstGeom prst="leftArrow">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l-GR" sz="1700" kern="1200"/>
        </a:p>
      </dsp:txBody>
      <dsp:txXfrm>
        <a:off x="3797341" y="2798075"/>
        <a:ext cx="771876" cy="220965"/>
      </dsp:txXfrm>
    </dsp:sp>
    <dsp:sp modelId="{70064654-AF2B-4025-BEF6-A4C3216D1E8B}">
      <dsp:nvSpPr>
        <dsp:cNvPr id="0" name=""/>
        <dsp:cNvSpPr/>
      </dsp:nvSpPr>
      <dsp:spPr>
        <a:xfrm>
          <a:off x="3733278" y="3448884"/>
          <a:ext cx="2104429" cy="1052214"/>
        </a:xfrm>
        <a:prstGeom prst="roundRect">
          <a:avLst>
            <a:gd name="adj" fmla="val 10000"/>
          </a:avLst>
        </a:prstGeom>
        <a:blipFill rotWithShape="0">
          <a:blip xmlns:r="http://schemas.openxmlformats.org/officeDocument/2006/relationships" r:embed="rId2"/>
          <a:stretch>
            <a:fillRect/>
          </a:stretch>
        </a:blip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smtClean="0"/>
            <a:t> </a:t>
          </a:r>
          <a:endParaRPr lang="el-GR" sz="4800" kern="1200" dirty="0"/>
        </a:p>
      </dsp:txBody>
      <dsp:txXfrm>
        <a:off x="3764096" y="3479702"/>
        <a:ext cx="2042793" cy="990578"/>
      </dsp:txXfrm>
    </dsp:sp>
    <dsp:sp modelId="{872D514F-9C91-42B3-9017-AB3425B749D0}">
      <dsp:nvSpPr>
        <dsp:cNvPr id="0" name=""/>
        <dsp:cNvSpPr/>
      </dsp:nvSpPr>
      <dsp:spPr>
        <a:xfrm rot="10800005">
          <a:off x="2585701" y="3790852"/>
          <a:ext cx="992841" cy="368275"/>
        </a:xfrm>
        <a:prstGeom prst="leftArrow">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l-GR" sz="1700" kern="1200"/>
        </a:p>
      </dsp:txBody>
      <dsp:txXfrm rot="10800000">
        <a:off x="2696183" y="3864507"/>
        <a:ext cx="771876" cy="220965"/>
      </dsp:txXfrm>
    </dsp:sp>
    <dsp:sp modelId="{BD6DB3F1-6106-4982-888B-1A57DD452FEB}">
      <dsp:nvSpPr>
        <dsp:cNvPr id="0" name=""/>
        <dsp:cNvSpPr/>
      </dsp:nvSpPr>
      <dsp:spPr>
        <a:xfrm>
          <a:off x="326535" y="3448879"/>
          <a:ext cx="2104429" cy="1052214"/>
        </a:xfrm>
        <a:prstGeom prst="roundRect">
          <a:avLst>
            <a:gd name="adj" fmla="val 10000"/>
          </a:avLst>
        </a:prstGeom>
        <a:blipFill rotWithShape="0">
          <a:blip xmlns:r="http://schemas.openxmlformats.org/officeDocument/2006/relationships" r:embed="rId3"/>
          <a:stretch>
            <a:fillRect/>
          </a:stretch>
        </a:blip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smtClean="0"/>
            <a:t> </a:t>
          </a:r>
          <a:endParaRPr lang="el-GR" sz="4800" kern="1200" dirty="0"/>
        </a:p>
      </dsp:txBody>
      <dsp:txXfrm>
        <a:off x="357353" y="3479697"/>
        <a:ext cx="2042793" cy="990578"/>
      </dsp:txXfrm>
    </dsp:sp>
    <dsp:sp modelId="{00B12657-47B0-49E1-B122-C31FC19D2381}">
      <dsp:nvSpPr>
        <dsp:cNvPr id="0" name=""/>
        <dsp:cNvSpPr/>
      </dsp:nvSpPr>
      <dsp:spPr>
        <a:xfrm rot="17974043">
          <a:off x="1500916" y="2755844"/>
          <a:ext cx="992841" cy="305421"/>
        </a:xfrm>
        <a:prstGeom prst="leftArrow">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l-GR" sz="1400" kern="1200"/>
        </a:p>
      </dsp:txBody>
      <dsp:txXfrm>
        <a:off x="1592542" y="2816928"/>
        <a:ext cx="809589" cy="1832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301DB-BEFD-4AEF-99B2-2A9D56984E7A}">
      <dsp:nvSpPr>
        <dsp:cNvPr id="0" name=""/>
        <dsp:cNvSpPr/>
      </dsp:nvSpPr>
      <dsp:spPr>
        <a:xfrm>
          <a:off x="2355748" y="0"/>
          <a:ext cx="2355748" cy="1168479"/>
        </a:xfrm>
        <a:prstGeom prst="trapezoid">
          <a:avLst>
            <a:gd name="adj" fmla="val 100804"/>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l-GR" sz="2800" kern="1200" dirty="0" smtClean="0"/>
            <a:t>Ενισχυμένα διαδραστικό</a:t>
          </a:r>
          <a:endParaRPr lang="el-GR" sz="2800" kern="1200" dirty="0"/>
        </a:p>
      </dsp:txBody>
      <dsp:txXfrm>
        <a:off x="2355748" y="0"/>
        <a:ext cx="2355748" cy="1168479"/>
      </dsp:txXfrm>
    </dsp:sp>
    <dsp:sp modelId="{DFE74A0A-1BFA-4EE3-9BB8-AF4F5481FB96}">
      <dsp:nvSpPr>
        <dsp:cNvPr id="0" name=""/>
        <dsp:cNvSpPr/>
      </dsp:nvSpPr>
      <dsp:spPr>
        <a:xfrm>
          <a:off x="1177874" y="1168479"/>
          <a:ext cx="4711497" cy="1168479"/>
        </a:xfrm>
        <a:prstGeom prst="trapezoid">
          <a:avLst>
            <a:gd name="adj" fmla="val 100804"/>
          </a:avLst>
        </a:prstGeom>
        <a:solidFill>
          <a:schemeClr val="accent2">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l-GR" sz="2800" kern="1200" dirty="0" smtClean="0"/>
            <a:t>Διαδραστικό</a:t>
          </a:r>
          <a:endParaRPr lang="el-GR" sz="3200" kern="1200" dirty="0"/>
        </a:p>
      </dsp:txBody>
      <dsp:txXfrm>
        <a:off x="2002386" y="1168479"/>
        <a:ext cx="3062473" cy="1168479"/>
      </dsp:txXfrm>
    </dsp:sp>
    <dsp:sp modelId="{AF889D9E-08A7-409F-A101-CB45E4DABD41}">
      <dsp:nvSpPr>
        <dsp:cNvPr id="0" name=""/>
        <dsp:cNvSpPr/>
      </dsp:nvSpPr>
      <dsp:spPr>
        <a:xfrm>
          <a:off x="0" y="2336958"/>
          <a:ext cx="7067245" cy="1168479"/>
        </a:xfrm>
        <a:prstGeom prst="trapezoid">
          <a:avLst>
            <a:gd name="adj" fmla="val 100804"/>
          </a:avLst>
        </a:prstGeom>
        <a:solidFill>
          <a:schemeClr val="accent3">
            <a:hueOff val="-1617565"/>
            <a:satOff val="41387"/>
            <a:lumOff val="156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l-GR" sz="2800" kern="1200" dirty="0" smtClean="0"/>
            <a:t>Παρουσιαστικό</a:t>
          </a:r>
          <a:endParaRPr lang="el-GR" sz="3200" kern="1200" dirty="0"/>
        </a:p>
      </dsp:txBody>
      <dsp:txXfrm>
        <a:off x="1236768" y="2336958"/>
        <a:ext cx="4593709" cy="11684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D73F7-6B05-42B1-AB62-58DA21D0FF7D}">
      <dsp:nvSpPr>
        <dsp:cNvPr id="0" name=""/>
        <dsp:cNvSpPr/>
      </dsp:nvSpPr>
      <dsp:spPr>
        <a:xfrm>
          <a:off x="0" y="3350"/>
          <a:ext cx="8318500" cy="463319"/>
        </a:xfrm>
        <a:prstGeom prst="roundRect">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GB" sz="2000" b="0" i="0" kern="1200" baseline="0" dirty="0" smtClean="0"/>
            <a:t>drag-and-drop</a:t>
          </a:r>
          <a:r>
            <a:rPr lang="el-GR" sz="2000" b="0" i="0" kern="1200" dirty="0" smtClean="0"/>
            <a:t> («σύρε κι άφησε»)</a:t>
          </a:r>
          <a:endParaRPr lang="el-GR" sz="2000" b="0" i="0" kern="1200" dirty="0"/>
        </a:p>
      </dsp:txBody>
      <dsp:txXfrm>
        <a:off x="22617" y="25967"/>
        <a:ext cx="8273266" cy="418085"/>
      </dsp:txXfrm>
    </dsp:sp>
    <dsp:sp modelId="{9F115E72-034F-4456-8DB7-095F3A25511D}">
      <dsp:nvSpPr>
        <dsp:cNvPr id="0" name=""/>
        <dsp:cNvSpPr/>
      </dsp:nvSpPr>
      <dsp:spPr>
        <a:xfrm>
          <a:off x="0" y="501230"/>
          <a:ext cx="8318500" cy="463319"/>
        </a:xfrm>
        <a:prstGeom prst="roundRect">
          <a:avLst/>
        </a:prstGeom>
        <a:gradFill rotWithShape="0">
          <a:gsLst>
            <a:gs pos="0">
              <a:schemeClr val="accent3">
                <a:shade val="50000"/>
                <a:hueOff val="22588"/>
                <a:satOff val="530"/>
                <a:lumOff val="15329"/>
                <a:alphaOff val="0"/>
                <a:shade val="51000"/>
                <a:satMod val="130000"/>
              </a:schemeClr>
            </a:gs>
            <a:gs pos="80000">
              <a:schemeClr val="accent3">
                <a:shade val="50000"/>
                <a:hueOff val="22588"/>
                <a:satOff val="530"/>
                <a:lumOff val="15329"/>
                <a:alphaOff val="0"/>
                <a:shade val="93000"/>
                <a:satMod val="130000"/>
              </a:schemeClr>
            </a:gs>
            <a:gs pos="100000">
              <a:schemeClr val="accent3">
                <a:shade val="50000"/>
                <a:hueOff val="22588"/>
                <a:satOff val="530"/>
                <a:lumOff val="1532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l-GR" sz="2000" kern="1200" baseline="0" dirty="0" smtClean="0"/>
            <a:t>Απλής αντιστοίχησης</a:t>
          </a:r>
          <a:endParaRPr lang="el-GR" sz="2000" b="0" i="0" kern="1200" baseline="0" dirty="0"/>
        </a:p>
      </dsp:txBody>
      <dsp:txXfrm>
        <a:off x="22617" y="523847"/>
        <a:ext cx="8273266" cy="418085"/>
      </dsp:txXfrm>
    </dsp:sp>
    <dsp:sp modelId="{2EDEFEC4-E3F2-4F41-BEDF-01830D141AA3}">
      <dsp:nvSpPr>
        <dsp:cNvPr id="0" name=""/>
        <dsp:cNvSpPr/>
      </dsp:nvSpPr>
      <dsp:spPr>
        <a:xfrm>
          <a:off x="0" y="999110"/>
          <a:ext cx="8318500" cy="463319"/>
        </a:xfrm>
        <a:prstGeom prst="roundRect">
          <a:avLst/>
        </a:prstGeom>
        <a:gradFill rotWithShape="0">
          <a:gsLst>
            <a:gs pos="0">
              <a:schemeClr val="accent3">
                <a:shade val="50000"/>
                <a:hueOff val="45175"/>
                <a:satOff val="1059"/>
                <a:lumOff val="30658"/>
                <a:alphaOff val="0"/>
                <a:shade val="51000"/>
                <a:satMod val="130000"/>
              </a:schemeClr>
            </a:gs>
            <a:gs pos="80000">
              <a:schemeClr val="accent3">
                <a:shade val="50000"/>
                <a:hueOff val="45175"/>
                <a:satOff val="1059"/>
                <a:lumOff val="30658"/>
                <a:alphaOff val="0"/>
                <a:shade val="93000"/>
                <a:satMod val="130000"/>
              </a:schemeClr>
            </a:gs>
            <a:gs pos="100000">
              <a:schemeClr val="accent3">
                <a:shade val="50000"/>
                <a:hueOff val="45175"/>
                <a:satOff val="1059"/>
                <a:lumOff val="306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l-GR" sz="2000" b="0" i="0" kern="1200" baseline="0" dirty="0" smtClean="0"/>
            <a:t>Απόκρυψης-εμφάνισης</a:t>
          </a:r>
          <a:endParaRPr lang="el-GR" sz="2000" kern="1200" dirty="0"/>
        </a:p>
      </dsp:txBody>
      <dsp:txXfrm>
        <a:off x="22617" y="1021727"/>
        <a:ext cx="8273266" cy="418085"/>
      </dsp:txXfrm>
    </dsp:sp>
    <dsp:sp modelId="{4FEB6B42-C1C1-4595-B81A-0C55308B95A7}">
      <dsp:nvSpPr>
        <dsp:cNvPr id="0" name=""/>
        <dsp:cNvSpPr/>
      </dsp:nvSpPr>
      <dsp:spPr>
        <a:xfrm>
          <a:off x="0" y="1496990"/>
          <a:ext cx="8318500" cy="463319"/>
        </a:xfrm>
        <a:prstGeom prst="roundRect">
          <a:avLst/>
        </a:prstGeom>
        <a:gradFill rotWithShape="0">
          <a:gsLst>
            <a:gs pos="0">
              <a:schemeClr val="accent3">
                <a:shade val="50000"/>
                <a:hueOff val="45175"/>
                <a:satOff val="1059"/>
                <a:lumOff val="30658"/>
                <a:alphaOff val="0"/>
                <a:shade val="51000"/>
                <a:satMod val="130000"/>
              </a:schemeClr>
            </a:gs>
            <a:gs pos="80000">
              <a:schemeClr val="accent3">
                <a:shade val="50000"/>
                <a:hueOff val="45175"/>
                <a:satOff val="1059"/>
                <a:lumOff val="30658"/>
                <a:alphaOff val="0"/>
                <a:shade val="93000"/>
                <a:satMod val="130000"/>
              </a:schemeClr>
            </a:gs>
            <a:gs pos="100000">
              <a:schemeClr val="accent3">
                <a:shade val="50000"/>
                <a:hueOff val="45175"/>
                <a:satOff val="1059"/>
                <a:lumOff val="306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l-GR" sz="2000" kern="1200" dirty="0" smtClean="0"/>
            <a:t>Συμπλήρωσης</a:t>
          </a:r>
          <a:endParaRPr lang="el-GR" sz="2000" kern="1200" dirty="0"/>
        </a:p>
      </dsp:txBody>
      <dsp:txXfrm>
        <a:off x="22617" y="1519607"/>
        <a:ext cx="8273266" cy="418085"/>
      </dsp:txXfrm>
    </dsp:sp>
    <dsp:sp modelId="{8C7D9DE8-9139-49B4-AFA4-761090909FE9}">
      <dsp:nvSpPr>
        <dsp:cNvPr id="0" name=""/>
        <dsp:cNvSpPr/>
      </dsp:nvSpPr>
      <dsp:spPr>
        <a:xfrm>
          <a:off x="0" y="1994870"/>
          <a:ext cx="8318500" cy="463319"/>
        </a:xfrm>
        <a:prstGeom prst="roundRect">
          <a:avLst/>
        </a:prstGeom>
        <a:gradFill rotWithShape="0">
          <a:gsLst>
            <a:gs pos="0">
              <a:schemeClr val="accent3">
                <a:shade val="50000"/>
                <a:hueOff val="22588"/>
                <a:satOff val="530"/>
                <a:lumOff val="15329"/>
                <a:alphaOff val="0"/>
                <a:shade val="51000"/>
                <a:satMod val="130000"/>
              </a:schemeClr>
            </a:gs>
            <a:gs pos="80000">
              <a:schemeClr val="accent3">
                <a:shade val="50000"/>
                <a:hueOff val="22588"/>
                <a:satOff val="530"/>
                <a:lumOff val="15329"/>
                <a:alphaOff val="0"/>
                <a:shade val="93000"/>
                <a:satMod val="130000"/>
              </a:schemeClr>
            </a:gs>
            <a:gs pos="100000">
              <a:schemeClr val="accent3">
                <a:shade val="50000"/>
                <a:hueOff val="22588"/>
                <a:satOff val="530"/>
                <a:lumOff val="1532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l-GR" sz="2000" b="0" i="0" kern="1200" baseline="0" dirty="0" smtClean="0"/>
            <a:t>Κίνησης</a:t>
          </a:r>
          <a:r>
            <a:rPr lang="el-GR" sz="2000" b="0" i="0" kern="1200" dirty="0" smtClean="0"/>
            <a:t> – περιστροφής – εναπόθεσης – κατασκευές σύνθεσης</a:t>
          </a:r>
          <a:endParaRPr lang="el-GR" sz="2000" b="0" i="0" kern="1200" baseline="0" dirty="0"/>
        </a:p>
      </dsp:txBody>
      <dsp:txXfrm>
        <a:off x="22617" y="2017487"/>
        <a:ext cx="8273266" cy="4180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F06B9-3FDC-4257-A84D-72ED75031C7B}">
      <dsp:nvSpPr>
        <dsp:cNvPr id="0" name=""/>
        <dsp:cNvSpPr/>
      </dsp:nvSpPr>
      <dsp:spPr>
        <a:xfrm>
          <a:off x="126997" y="0"/>
          <a:ext cx="8394704" cy="4064000"/>
        </a:xfrm>
        <a:prstGeom prst="rightArrow">
          <a:avLst/>
        </a:prstGeom>
        <a:gradFill flip="none" rotWithShape="0">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0" scaled="1"/>
          <a:tileRect/>
        </a:gra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AEF82D1-C2A3-4099-B3EF-89BEE73E41D5}">
      <dsp:nvSpPr>
        <dsp:cNvPr id="0" name=""/>
        <dsp:cNvSpPr/>
      </dsp:nvSpPr>
      <dsp:spPr>
        <a:xfrm>
          <a:off x="4328" y="1219199"/>
          <a:ext cx="2081938" cy="16256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smtClean="0"/>
            <a:t>Μοντελοποίηση</a:t>
          </a:r>
          <a:endParaRPr lang="el-GR" sz="1600" kern="1200" dirty="0"/>
        </a:p>
      </dsp:txBody>
      <dsp:txXfrm>
        <a:off x="83683" y="1298554"/>
        <a:ext cx="1923228" cy="1466890"/>
      </dsp:txXfrm>
    </dsp:sp>
    <dsp:sp modelId="{DAB67731-27BD-4E50-B001-96DD737E49BC}">
      <dsp:nvSpPr>
        <dsp:cNvPr id="0" name=""/>
        <dsp:cNvSpPr/>
      </dsp:nvSpPr>
      <dsp:spPr>
        <a:xfrm>
          <a:off x="2190363" y="1219199"/>
          <a:ext cx="2081938" cy="1625600"/>
        </a:xfrm>
        <a:prstGeom prst="roundRect">
          <a:avLst/>
        </a:prstGeom>
        <a:gradFill rotWithShape="0">
          <a:gsLst>
            <a:gs pos="0">
              <a:schemeClr val="accent3">
                <a:hueOff val="-539188"/>
                <a:satOff val="13796"/>
                <a:lumOff val="523"/>
                <a:alphaOff val="0"/>
                <a:shade val="51000"/>
                <a:satMod val="130000"/>
              </a:schemeClr>
            </a:gs>
            <a:gs pos="80000">
              <a:schemeClr val="accent3">
                <a:hueOff val="-539188"/>
                <a:satOff val="13796"/>
                <a:lumOff val="523"/>
                <a:alphaOff val="0"/>
                <a:shade val="93000"/>
                <a:satMod val="130000"/>
              </a:schemeClr>
            </a:gs>
            <a:gs pos="100000">
              <a:schemeClr val="accent3">
                <a:hueOff val="-539188"/>
                <a:satOff val="13796"/>
                <a:lumOff val="52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smtClean="0"/>
            <a:t>Υποστήριξη </a:t>
          </a:r>
        </a:p>
        <a:p>
          <a:pPr lvl="0" algn="ctr" defTabSz="711200">
            <a:lnSpc>
              <a:spcPct val="90000"/>
            </a:lnSpc>
            <a:spcBef>
              <a:spcPct val="0"/>
            </a:spcBef>
            <a:spcAft>
              <a:spcPct val="35000"/>
            </a:spcAft>
          </a:pPr>
          <a:r>
            <a:rPr lang="el-GR" sz="1600" kern="1200" dirty="0" smtClean="0"/>
            <a:t>Ανατροφοδότηση </a:t>
          </a:r>
        </a:p>
        <a:p>
          <a:pPr lvl="0" algn="ctr" defTabSz="711200">
            <a:lnSpc>
              <a:spcPct val="90000"/>
            </a:lnSpc>
            <a:spcBef>
              <a:spcPct val="0"/>
            </a:spcBef>
            <a:spcAft>
              <a:spcPct val="35000"/>
            </a:spcAft>
          </a:pPr>
          <a:r>
            <a:rPr lang="el-GR" sz="1600" kern="1200" dirty="0" smtClean="0"/>
            <a:t>Υπενθυμίσεις</a:t>
          </a:r>
        </a:p>
        <a:p>
          <a:pPr lvl="0" algn="ctr" defTabSz="711200">
            <a:lnSpc>
              <a:spcPct val="90000"/>
            </a:lnSpc>
            <a:spcBef>
              <a:spcPct val="0"/>
            </a:spcBef>
            <a:spcAft>
              <a:spcPct val="35000"/>
            </a:spcAft>
          </a:pPr>
          <a:r>
            <a:rPr lang="el-GR" sz="1600" kern="1200" dirty="0" smtClean="0"/>
            <a:t>Υποδείξεις-συμβουλές-οδηγίες</a:t>
          </a:r>
          <a:endParaRPr lang="el-GR" sz="1600" kern="1200" dirty="0"/>
        </a:p>
      </dsp:txBody>
      <dsp:txXfrm>
        <a:off x="2269718" y="1298554"/>
        <a:ext cx="1923228" cy="1466890"/>
      </dsp:txXfrm>
    </dsp:sp>
    <dsp:sp modelId="{D167908D-EF3B-437E-98D0-9E2DFEF06805}">
      <dsp:nvSpPr>
        <dsp:cNvPr id="0" name=""/>
        <dsp:cNvSpPr/>
      </dsp:nvSpPr>
      <dsp:spPr>
        <a:xfrm>
          <a:off x="4376398" y="1219199"/>
          <a:ext cx="2081938" cy="1625600"/>
        </a:xfrm>
        <a:prstGeom prst="roundRect">
          <a:avLst/>
        </a:prstGeom>
        <a:gradFill rotWithShape="0">
          <a:gsLst>
            <a:gs pos="0">
              <a:schemeClr val="accent3">
                <a:hueOff val="-1078377"/>
                <a:satOff val="27591"/>
                <a:lumOff val="1045"/>
                <a:alphaOff val="0"/>
                <a:shade val="51000"/>
                <a:satMod val="130000"/>
              </a:schemeClr>
            </a:gs>
            <a:gs pos="80000">
              <a:schemeClr val="accent3">
                <a:hueOff val="-1078377"/>
                <a:satOff val="27591"/>
                <a:lumOff val="1045"/>
                <a:alphaOff val="0"/>
                <a:shade val="93000"/>
                <a:satMod val="130000"/>
              </a:schemeClr>
            </a:gs>
            <a:gs pos="100000">
              <a:schemeClr val="accent3">
                <a:hueOff val="-1078377"/>
                <a:satOff val="27591"/>
                <a:lumOff val="10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smtClean="0"/>
            <a:t>Εκφορά λόγου</a:t>
          </a:r>
        </a:p>
        <a:p>
          <a:pPr lvl="0" algn="ctr" defTabSz="711200">
            <a:lnSpc>
              <a:spcPct val="90000"/>
            </a:lnSpc>
            <a:spcBef>
              <a:spcPct val="0"/>
            </a:spcBef>
            <a:spcAft>
              <a:spcPct val="35000"/>
            </a:spcAft>
          </a:pPr>
          <a:endParaRPr lang="el-GR" sz="1600" kern="1200" dirty="0" smtClean="0"/>
        </a:p>
        <a:p>
          <a:pPr lvl="0" algn="ctr" defTabSz="711200">
            <a:lnSpc>
              <a:spcPct val="90000"/>
            </a:lnSpc>
            <a:spcBef>
              <a:spcPct val="0"/>
            </a:spcBef>
            <a:spcAft>
              <a:spcPct val="35000"/>
            </a:spcAft>
          </a:pPr>
          <a:r>
            <a:rPr lang="el-GR" sz="1600" kern="1200" dirty="0" smtClean="0"/>
            <a:t>Αναστοχασμός</a:t>
          </a:r>
        </a:p>
      </dsp:txBody>
      <dsp:txXfrm>
        <a:off x="4455753" y="1298554"/>
        <a:ext cx="1923228" cy="1466890"/>
      </dsp:txXfrm>
    </dsp:sp>
    <dsp:sp modelId="{8625CF43-FBE4-475A-AD2A-9518CFDC9469}">
      <dsp:nvSpPr>
        <dsp:cNvPr id="0" name=""/>
        <dsp:cNvSpPr/>
      </dsp:nvSpPr>
      <dsp:spPr>
        <a:xfrm>
          <a:off x="6562433" y="1219199"/>
          <a:ext cx="2081938" cy="1625600"/>
        </a:xfrm>
        <a:prstGeom prst="roundRect">
          <a:avLst/>
        </a:prstGeom>
        <a:gradFill rotWithShape="0">
          <a:gsLst>
            <a:gs pos="0">
              <a:schemeClr val="accent3">
                <a:hueOff val="-1617565"/>
                <a:satOff val="41387"/>
                <a:lumOff val="1568"/>
                <a:alphaOff val="0"/>
                <a:shade val="51000"/>
                <a:satMod val="130000"/>
              </a:schemeClr>
            </a:gs>
            <a:gs pos="80000">
              <a:schemeClr val="accent3">
                <a:hueOff val="-1617565"/>
                <a:satOff val="41387"/>
                <a:lumOff val="1568"/>
                <a:alphaOff val="0"/>
                <a:shade val="93000"/>
                <a:satMod val="130000"/>
              </a:schemeClr>
            </a:gs>
            <a:gs pos="100000">
              <a:schemeClr val="accent3">
                <a:hueOff val="-1617565"/>
                <a:satOff val="41387"/>
                <a:lumOff val="156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smtClean="0"/>
            <a:t>Εξερεύνηση</a:t>
          </a:r>
          <a:endParaRPr lang="el-GR" sz="1600" kern="1200" dirty="0"/>
        </a:p>
      </dsp:txBody>
      <dsp:txXfrm>
        <a:off x="6641788" y="1298554"/>
        <a:ext cx="1923228" cy="1466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6D28D-2DAE-4BF7-B652-2D08E503A250}">
      <dsp:nvSpPr>
        <dsp:cNvPr id="0" name=""/>
        <dsp:cNvSpPr/>
      </dsp:nvSpPr>
      <dsp:spPr>
        <a:xfrm rot="5400000">
          <a:off x="-96970" y="97358"/>
          <a:ext cx="646472" cy="452530"/>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1</a:t>
          </a:r>
          <a:endParaRPr lang="el-GR" sz="1300" kern="1200" dirty="0"/>
        </a:p>
      </dsp:txBody>
      <dsp:txXfrm rot="-5400000">
        <a:off x="1" y="226652"/>
        <a:ext cx="452530" cy="193942"/>
      </dsp:txXfrm>
    </dsp:sp>
    <dsp:sp modelId="{1A3216E9-F9CC-449A-94EA-4310DE2C3DC6}">
      <dsp:nvSpPr>
        <dsp:cNvPr id="0" name=""/>
        <dsp:cNvSpPr/>
      </dsp:nvSpPr>
      <dsp:spPr>
        <a:xfrm rot="5400000">
          <a:off x="3064161" y="-2611243"/>
          <a:ext cx="420206" cy="5643469"/>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Προσέλκυση Προσοχής</a:t>
          </a:r>
          <a:endParaRPr lang="el-GR" sz="1800" kern="1200" dirty="0"/>
        </a:p>
      </dsp:txBody>
      <dsp:txXfrm rot="-5400000">
        <a:off x="452530" y="20901"/>
        <a:ext cx="5622956" cy="379180"/>
      </dsp:txXfrm>
    </dsp:sp>
    <dsp:sp modelId="{26696EB1-3590-4C7C-9FB6-C83D9F2642F3}">
      <dsp:nvSpPr>
        <dsp:cNvPr id="0" name=""/>
        <dsp:cNvSpPr/>
      </dsp:nvSpPr>
      <dsp:spPr>
        <a:xfrm rot="5400000">
          <a:off x="-96970" y="678440"/>
          <a:ext cx="646472" cy="452530"/>
        </a:xfrm>
        <a:prstGeom prst="chevron">
          <a:avLst/>
        </a:prstGeom>
        <a:gradFill rotWithShape="0">
          <a:gsLst>
            <a:gs pos="0">
              <a:schemeClr val="accent4">
                <a:hueOff val="935622"/>
                <a:satOff val="-5173"/>
                <a:lumOff val="-441"/>
                <a:alphaOff val="0"/>
                <a:shade val="51000"/>
                <a:satMod val="130000"/>
              </a:schemeClr>
            </a:gs>
            <a:gs pos="80000">
              <a:schemeClr val="accent4">
                <a:hueOff val="935622"/>
                <a:satOff val="-5173"/>
                <a:lumOff val="-441"/>
                <a:alphaOff val="0"/>
                <a:shade val="93000"/>
                <a:satMod val="130000"/>
              </a:schemeClr>
            </a:gs>
            <a:gs pos="100000">
              <a:schemeClr val="accent4">
                <a:hueOff val="935622"/>
                <a:satOff val="-5173"/>
                <a:lumOff val="-441"/>
                <a:alphaOff val="0"/>
                <a:shade val="94000"/>
                <a:satMod val="135000"/>
              </a:schemeClr>
            </a:gs>
          </a:gsLst>
          <a:lin ang="16200000" scaled="0"/>
        </a:gradFill>
        <a:ln w="9525" cap="flat" cmpd="sng" algn="ctr">
          <a:solidFill>
            <a:schemeClr val="accent4">
              <a:hueOff val="935622"/>
              <a:satOff val="-5173"/>
              <a:lumOff val="-441"/>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2</a:t>
          </a:r>
          <a:endParaRPr lang="el-GR" sz="1300" kern="1200" dirty="0"/>
        </a:p>
      </dsp:txBody>
      <dsp:txXfrm rot="-5400000">
        <a:off x="1" y="807734"/>
        <a:ext cx="452530" cy="193942"/>
      </dsp:txXfrm>
    </dsp:sp>
    <dsp:sp modelId="{7E2331C8-4A83-46DD-9B74-B8B673DEFCD7}">
      <dsp:nvSpPr>
        <dsp:cNvPr id="0" name=""/>
        <dsp:cNvSpPr/>
      </dsp:nvSpPr>
      <dsp:spPr>
        <a:xfrm rot="5400000">
          <a:off x="3064161" y="-2030161"/>
          <a:ext cx="420206" cy="5643469"/>
        </a:xfrm>
        <a:prstGeom prst="round2SameRect">
          <a:avLst/>
        </a:prstGeom>
        <a:solidFill>
          <a:schemeClr val="lt1">
            <a:alpha val="90000"/>
            <a:hueOff val="0"/>
            <a:satOff val="0"/>
            <a:lumOff val="0"/>
            <a:alphaOff val="0"/>
          </a:schemeClr>
        </a:solidFill>
        <a:ln w="9525" cap="flat" cmpd="sng" algn="ctr">
          <a:solidFill>
            <a:schemeClr val="accent4">
              <a:hueOff val="935622"/>
              <a:satOff val="-5173"/>
              <a:lumOff val="-44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Προσδιορισμός Σκοπών-Στόχων</a:t>
          </a:r>
          <a:endParaRPr lang="el-GR" sz="1800" kern="1200" dirty="0"/>
        </a:p>
      </dsp:txBody>
      <dsp:txXfrm rot="-5400000">
        <a:off x="452530" y="601983"/>
        <a:ext cx="5622956" cy="379180"/>
      </dsp:txXfrm>
    </dsp:sp>
    <dsp:sp modelId="{8CB8E645-C044-40F1-AB5C-7C394F5E2D4C}">
      <dsp:nvSpPr>
        <dsp:cNvPr id="0" name=""/>
        <dsp:cNvSpPr/>
      </dsp:nvSpPr>
      <dsp:spPr>
        <a:xfrm rot="5400000">
          <a:off x="-96970" y="1259521"/>
          <a:ext cx="646472" cy="452530"/>
        </a:xfrm>
        <a:prstGeom prst="chevron">
          <a:avLst/>
        </a:prstGeom>
        <a:gradFill rotWithShape="0">
          <a:gsLst>
            <a:gs pos="0">
              <a:schemeClr val="accent4">
                <a:hueOff val="1871245"/>
                <a:satOff val="-10347"/>
                <a:lumOff val="-882"/>
                <a:alphaOff val="0"/>
                <a:shade val="51000"/>
                <a:satMod val="130000"/>
              </a:schemeClr>
            </a:gs>
            <a:gs pos="80000">
              <a:schemeClr val="accent4">
                <a:hueOff val="1871245"/>
                <a:satOff val="-10347"/>
                <a:lumOff val="-882"/>
                <a:alphaOff val="0"/>
                <a:shade val="93000"/>
                <a:satMod val="130000"/>
              </a:schemeClr>
            </a:gs>
            <a:gs pos="100000">
              <a:schemeClr val="accent4">
                <a:hueOff val="1871245"/>
                <a:satOff val="-10347"/>
                <a:lumOff val="-882"/>
                <a:alphaOff val="0"/>
                <a:shade val="94000"/>
                <a:satMod val="135000"/>
              </a:schemeClr>
            </a:gs>
          </a:gsLst>
          <a:lin ang="16200000" scaled="0"/>
        </a:gradFill>
        <a:ln w="9525" cap="flat" cmpd="sng" algn="ctr">
          <a:solidFill>
            <a:schemeClr val="accent4">
              <a:hueOff val="1871245"/>
              <a:satOff val="-10347"/>
              <a:lumOff val="-882"/>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3</a:t>
          </a:r>
          <a:endParaRPr lang="el-GR" sz="1300" kern="1200" dirty="0"/>
        </a:p>
      </dsp:txBody>
      <dsp:txXfrm rot="-5400000">
        <a:off x="1" y="1388815"/>
        <a:ext cx="452530" cy="193942"/>
      </dsp:txXfrm>
    </dsp:sp>
    <dsp:sp modelId="{A632AE42-0B27-49D9-85C4-16A7FA8C6A3A}">
      <dsp:nvSpPr>
        <dsp:cNvPr id="0" name=""/>
        <dsp:cNvSpPr/>
      </dsp:nvSpPr>
      <dsp:spPr>
        <a:xfrm rot="5400000">
          <a:off x="3064161" y="-1449080"/>
          <a:ext cx="420206" cy="5643469"/>
        </a:xfrm>
        <a:prstGeom prst="round2SameRect">
          <a:avLst/>
        </a:prstGeom>
        <a:solidFill>
          <a:schemeClr val="lt1">
            <a:alpha val="90000"/>
            <a:hueOff val="0"/>
            <a:satOff val="0"/>
            <a:lumOff val="0"/>
            <a:alphaOff val="0"/>
          </a:schemeClr>
        </a:solidFill>
        <a:ln w="9525" cap="flat" cmpd="sng" algn="ctr">
          <a:solidFill>
            <a:schemeClr val="accent4">
              <a:hueOff val="1871245"/>
              <a:satOff val="-10347"/>
              <a:lumOff val="-88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Ενεργοποίηση προηγούμενης γνώσης</a:t>
          </a:r>
          <a:endParaRPr lang="el-GR" sz="1800" kern="1200" dirty="0"/>
        </a:p>
      </dsp:txBody>
      <dsp:txXfrm rot="-5400000">
        <a:off x="452530" y="1183064"/>
        <a:ext cx="5622956" cy="379180"/>
      </dsp:txXfrm>
    </dsp:sp>
    <dsp:sp modelId="{F1C9354A-BDC2-45B9-B624-74AE78E8BE22}">
      <dsp:nvSpPr>
        <dsp:cNvPr id="0" name=""/>
        <dsp:cNvSpPr/>
      </dsp:nvSpPr>
      <dsp:spPr>
        <a:xfrm rot="5400000">
          <a:off x="-96970" y="1840603"/>
          <a:ext cx="646472" cy="452530"/>
        </a:xfrm>
        <a:prstGeom prst="chevron">
          <a:avLst/>
        </a:prstGeom>
        <a:gradFill rotWithShape="0">
          <a:gsLst>
            <a:gs pos="0">
              <a:schemeClr val="accent4">
                <a:hueOff val="2806867"/>
                <a:satOff val="-15520"/>
                <a:lumOff val="-1323"/>
                <a:alphaOff val="0"/>
                <a:shade val="51000"/>
                <a:satMod val="130000"/>
              </a:schemeClr>
            </a:gs>
            <a:gs pos="80000">
              <a:schemeClr val="accent4">
                <a:hueOff val="2806867"/>
                <a:satOff val="-15520"/>
                <a:lumOff val="-1323"/>
                <a:alphaOff val="0"/>
                <a:shade val="93000"/>
                <a:satMod val="130000"/>
              </a:schemeClr>
            </a:gs>
            <a:gs pos="100000">
              <a:schemeClr val="accent4">
                <a:hueOff val="2806867"/>
                <a:satOff val="-15520"/>
                <a:lumOff val="-1323"/>
                <a:alphaOff val="0"/>
                <a:shade val="94000"/>
                <a:satMod val="135000"/>
              </a:schemeClr>
            </a:gs>
          </a:gsLst>
          <a:lin ang="16200000" scaled="0"/>
        </a:gradFill>
        <a:ln w="9525" cap="flat" cmpd="sng" algn="ctr">
          <a:solidFill>
            <a:schemeClr val="accent4">
              <a:hueOff val="2806867"/>
              <a:satOff val="-15520"/>
              <a:lumOff val="-1323"/>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4</a:t>
          </a:r>
          <a:endParaRPr lang="el-GR" sz="1300" kern="1200" dirty="0"/>
        </a:p>
      </dsp:txBody>
      <dsp:txXfrm rot="-5400000">
        <a:off x="1" y="1969897"/>
        <a:ext cx="452530" cy="193942"/>
      </dsp:txXfrm>
    </dsp:sp>
    <dsp:sp modelId="{7E9D1B69-416D-4E78-AFE5-7E7C58E58E86}">
      <dsp:nvSpPr>
        <dsp:cNvPr id="0" name=""/>
        <dsp:cNvSpPr/>
      </dsp:nvSpPr>
      <dsp:spPr>
        <a:xfrm rot="5400000">
          <a:off x="3064161" y="-867998"/>
          <a:ext cx="420206" cy="5643469"/>
        </a:xfrm>
        <a:prstGeom prst="round2SameRect">
          <a:avLst/>
        </a:prstGeom>
        <a:solidFill>
          <a:schemeClr val="lt1">
            <a:alpha val="90000"/>
            <a:hueOff val="0"/>
            <a:satOff val="0"/>
            <a:lumOff val="0"/>
            <a:alphaOff val="0"/>
          </a:schemeClr>
        </a:solidFill>
        <a:ln w="9525" cap="flat" cmpd="sng" algn="ctr">
          <a:solidFill>
            <a:schemeClr val="accent4">
              <a:hueOff val="2806867"/>
              <a:satOff val="-15520"/>
              <a:lumOff val="-132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Παρουσίαση-εισήγηση-επίδειξη νέας πληροφορίας</a:t>
          </a:r>
          <a:endParaRPr lang="el-GR" sz="1800" kern="1200" dirty="0"/>
        </a:p>
      </dsp:txBody>
      <dsp:txXfrm rot="-5400000">
        <a:off x="452530" y="1764146"/>
        <a:ext cx="5622956" cy="379180"/>
      </dsp:txXfrm>
    </dsp:sp>
    <dsp:sp modelId="{3714333B-FF35-4A11-8DCE-B2666028C600}">
      <dsp:nvSpPr>
        <dsp:cNvPr id="0" name=""/>
        <dsp:cNvSpPr/>
      </dsp:nvSpPr>
      <dsp:spPr>
        <a:xfrm rot="5400000">
          <a:off x="-96970" y="2421684"/>
          <a:ext cx="646472" cy="452530"/>
        </a:xfrm>
        <a:prstGeom prst="chevron">
          <a:avLst/>
        </a:prstGeom>
        <a:gradFill rotWithShape="0">
          <a:gsLst>
            <a:gs pos="0">
              <a:schemeClr val="accent4">
                <a:hueOff val="3742489"/>
                <a:satOff val="-20694"/>
                <a:lumOff val="-1765"/>
                <a:alphaOff val="0"/>
                <a:shade val="51000"/>
                <a:satMod val="130000"/>
              </a:schemeClr>
            </a:gs>
            <a:gs pos="80000">
              <a:schemeClr val="accent4">
                <a:hueOff val="3742489"/>
                <a:satOff val="-20694"/>
                <a:lumOff val="-1765"/>
                <a:alphaOff val="0"/>
                <a:shade val="93000"/>
                <a:satMod val="130000"/>
              </a:schemeClr>
            </a:gs>
            <a:gs pos="100000">
              <a:schemeClr val="accent4">
                <a:hueOff val="3742489"/>
                <a:satOff val="-20694"/>
                <a:lumOff val="-1765"/>
                <a:alphaOff val="0"/>
                <a:shade val="94000"/>
                <a:satMod val="135000"/>
              </a:schemeClr>
            </a:gs>
          </a:gsLst>
          <a:lin ang="16200000" scaled="0"/>
        </a:gradFill>
        <a:ln w="9525" cap="flat" cmpd="sng" algn="ctr">
          <a:solidFill>
            <a:schemeClr val="accent4">
              <a:hueOff val="3742489"/>
              <a:satOff val="-20694"/>
              <a:lumOff val="-1765"/>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5</a:t>
          </a:r>
          <a:endParaRPr lang="el-GR" sz="1300" kern="1200" dirty="0"/>
        </a:p>
      </dsp:txBody>
      <dsp:txXfrm rot="-5400000">
        <a:off x="1" y="2550978"/>
        <a:ext cx="452530" cy="193942"/>
      </dsp:txXfrm>
    </dsp:sp>
    <dsp:sp modelId="{E289534F-5D8C-4EDF-AA1F-D174981DB96A}">
      <dsp:nvSpPr>
        <dsp:cNvPr id="0" name=""/>
        <dsp:cNvSpPr/>
      </dsp:nvSpPr>
      <dsp:spPr>
        <a:xfrm rot="5400000">
          <a:off x="3064161" y="-286917"/>
          <a:ext cx="420206" cy="5643469"/>
        </a:xfrm>
        <a:prstGeom prst="round2SameRect">
          <a:avLst/>
        </a:prstGeom>
        <a:solidFill>
          <a:schemeClr val="lt1">
            <a:alpha val="90000"/>
            <a:hueOff val="0"/>
            <a:satOff val="0"/>
            <a:lumOff val="0"/>
            <a:alphaOff val="0"/>
          </a:schemeClr>
        </a:solidFill>
        <a:ln w="9525" cap="flat" cmpd="sng" algn="ctr">
          <a:solidFill>
            <a:schemeClr val="accent4">
              <a:hueOff val="3742489"/>
              <a:satOff val="-20694"/>
              <a:lumOff val="-176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Καθοδήγηση στη μάθηση </a:t>
          </a:r>
          <a:endParaRPr lang="el-GR" sz="1800" kern="1200" dirty="0"/>
        </a:p>
      </dsp:txBody>
      <dsp:txXfrm rot="-5400000">
        <a:off x="452530" y="2345227"/>
        <a:ext cx="5622956" cy="379180"/>
      </dsp:txXfrm>
    </dsp:sp>
    <dsp:sp modelId="{930DDE8E-DA66-4408-B1B8-2BF8DC0A8DED}">
      <dsp:nvSpPr>
        <dsp:cNvPr id="0" name=""/>
        <dsp:cNvSpPr/>
      </dsp:nvSpPr>
      <dsp:spPr>
        <a:xfrm rot="5400000">
          <a:off x="-96970" y="3002766"/>
          <a:ext cx="646472" cy="452530"/>
        </a:xfrm>
        <a:prstGeom prst="chevron">
          <a:avLst/>
        </a:prstGeom>
        <a:gradFill rotWithShape="0">
          <a:gsLst>
            <a:gs pos="0">
              <a:schemeClr val="accent4">
                <a:hueOff val="4678112"/>
                <a:satOff val="-25867"/>
                <a:lumOff val="-2206"/>
                <a:alphaOff val="0"/>
                <a:shade val="51000"/>
                <a:satMod val="130000"/>
              </a:schemeClr>
            </a:gs>
            <a:gs pos="80000">
              <a:schemeClr val="accent4">
                <a:hueOff val="4678112"/>
                <a:satOff val="-25867"/>
                <a:lumOff val="-2206"/>
                <a:alphaOff val="0"/>
                <a:shade val="93000"/>
                <a:satMod val="130000"/>
              </a:schemeClr>
            </a:gs>
            <a:gs pos="100000">
              <a:schemeClr val="accent4">
                <a:hueOff val="4678112"/>
                <a:satOff val="-25867"/>
                <a:lumOff val="-2206"/>
                <a:alphaOff val="0"/>
                <a:shade val="94000"/>
                <a:satMod val="135000"/>
              </a:schemeClr>
            </a:gs>
          </a:gsLst>
          <a:lin ang="16200000" scaled="0"/>
        </a:gradFill>
        <a:ln w="9525" cap="flat" cmpd="sng" algn="ctr">
          <a:solidFill>
            <a:schemeClr val="accent4">
              <a:hueOff val="4678112"/>
              <a:satOff val="-25867"/>
              <a:lumOff val="-2206"/>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6</a:t>
          </a:r>
          <a:endParaRPr lang="el-GR" sz="1300" kern="1200" dirty="0"/>
        </a:p>
      </dsp:txBody>
      <dsp:txXfrm rot="-5400000">
        <a:off x="1" y="3132060"/>
        <a:ext cx="452530" cy="193942"/>
      </dsp:txXfrm>
    </dsp:sp>
    <dsp:sp modelId="{64263D20-945C-4D1A-8557-65A9C06E44A9}">
      <dsp:nvSpPr>
        <dsp:cNvPr id="0" name=""/>
        <dsp:cNvSpPr/>
      </dsp:nvSpPr>
      <dsp:spPr>
        <a:xfrm rot="5400000">
          <a:off x="3064161" y="294164"/>
          <a:ext cx="420206" cy="5643469"/>
        </a:xfrm>
        <a:prstGeom prst="round2SameRect">
          <a:avLst/>
        </a:prstGeom>
        <a:solidFill>
          <a:schemeClr val="lt1">
            <a:alpha val="90000"/>
            <a:hueOff val="0"/>
            <a:satOff val="0"/>
            <a:lumOff val="0"/>
            <a:alphaOff val="0"/>
          </a:schemeClr>
        </a:solidFill>
        <a:ln w="9525" cap="flat" cmpd="sng" algn="ctr">
          <a:solidFill>
            <a:schemeClr val="accent4">
              <a:hueOff val="4678112"/>
              <a:satOff val="-25867"/>
              <a:lumOff val="-220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Εξαγωγή απόκρισης-εξάσκηση</a:t>
          </a:r>
          <a:endParaRPr lang="el-GR" sz="1800" kern="1200" dirty="0"/>
        </a:p>
      </dsp:txBody>
      <dsp:txXfrm rot="-5400000">
        <a:off x="452530" y="2926309"/>
        <a:ext cx="5622956" cy="379180"/>
      </dsp:txXfrm>
    </dsp:sp>
    <dsp:sp modelId="{0D98170D-CB88-4B57-BEBB-93C04143A0D9}">
      <dsp:nvSpPr>
        <dsp:cNvPr id="0" name=""/>
        <dsp:cNvSpPr/>
      </dsp:nvSpPr>
      <dsp:spPr>
        <a:xfrm rot="5400000">
          <a:off x="-96970" y="3583847"/>
          <a:ext cx="646472" cy="452530"/>
        </a:xfrm>
        <a:prstGeom prst="chevron">
          <a:avLst/>
        </a:prstGeom>
        <a:gradFill rotWithShape="0">
          <a:gsLst>
            <a:gs pos="0">
              <a:schemeClr val="accent4">
                <a:hueOff val="5613734"/>
                <a:satOff val="-31040"/>
                <a:lumOff val="-2647"/>
                <a:alphaOff val="0"/>
                <a:shade val="51000"/>
                <a:satMod val="130000"/>
              </a:schemeClr>
            </a:gs>
            <a:gs pos="80000">
              <a:schemeClr val="accent4">
                <a:hueOff val="5613734"/>
                <a:satOff val="-31040"/>
                <a:lumOff val="-2647"/>
                <a:alphaOff val="0"/>
                <a:shade val="93000"/>
                <a:satMod val="130000"/>
              </a:schemeClr>
            </a:gs>
            <a:gs pos="100000">
              <a:schemeClr val="accent4">
                <a:hueOff val="5613734"/>
                <a:satOff val="-31040"/>
                <a:lumOff val="-2647"/>
                <a:alphaOff val="0"/>
                <a:shade val="94000"/>
                <a:satMod val="135000"/>
              </a:schemeClr>
            </a:gs>
          </a:gsLst>
          <a:lin ang="16200000" scaled="0"/>
        </a:gradFill>
        <a:ln w="9525" cap="flat" cmpd="sng" algn="ctr">
          <a:solidFill>
            <a:schemeClr val="accent4">
              <a:hueOff val="5613734"/>
              <a:satOff val="-31040"/>
              <a:lumOff val="-2647"/>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7</a:t>
          </a:r>
          <a:endParaRPr lang="el-GR" sz="1300" kern="1200" dirty="0"/>
        </a:p>
      </dsp:txBody>
      <dsp:txXfrm rot="-5400000">
        <a:off x="1" y="3713141"/>
        <a:ext cx="452530" cy="193942"/>
      </dsp:txXfrm>
    </dsp:sp>
    <dsp:sp modelId="{93D9222C-066A-4419-9F4E-5CBE3EA9267C}">
      <dsp:nvSpPr>
        <dsp:cNvPr id="0" name=""/>
        <dsp:cNvSpPr/>
      </dsp:nvSpPr>
      <dsp:spPr>
        <a:xfrm rot="5400000">
          <a:off x="3064161" y="875245"/>
          <a:ext cx="420206" cy="5643469"/>
        </a:xfrm>
        <a:prstGeom prst="round2SameRect">
          <a:avLst/>
        </a:prstGeom>
        <a:solidFill>
          <a:schemeClr val="lt1">
            <a:alpha val="90000"/>
            <a:hueOff val="0"/>
            <a:satOff val="0"/>
            <a:lumOff val="0"/>
            <a:alphaOff val="0"/>
          </a:schemeClr>
        </a:solidFill>
        <a:ln w="9525" cap="flat" cmpd="sng" algn="ctr">
          <a:solidFill>
            <a:schemeClr val="accent4">
              <a:hueOff val="5613734"/>
              <a:satOff val="-31040"/>
              <a:lumOff val="-264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Παροχή ανατροφοδότησης</a:t>
          </a:r>
          <a:endParaRPr lang="el-GR" sz="1800" kern="1200" dirty="0"/>
        </a:p>
      </dsp:txBody>
      <dsp:txXfrm rot="-5400000">
        <a:off x="452530" y="3507390"/>
        <a:ext cx="5622956" cy="379180"/>
      </dsp:txXfrm>
    </dsp:sp>
    <dsp:sp modelId="{390D6863-3141-4197-8E3D-8219C682CC59}">
      <dsp:nvSpPr>
        <dsp:cNvPr id="0" name=""/>
        <dsp:cNvSpPr/>
      </dsp:nvSpPr>
      <dsp:spPr>
        <a:xfrm rot="5400000">
          <a:off x="-96970" y="4164929"/>
          <a:ext cx="646472" cy="452530"/>
        </a:xfrm>
        <a:prstGeom prst="chevron">
          <a:avLst/>
        </a:prstGeom>
        <a:gradFill rotWithShape="0">
          <a:gsLst>
            <a:gs pos="0">
              <a:schemeClr val="accent4">
                <a:hueOff val="6549357"/>
                <a:satOff val="-36214"/>
                <a:lumOff val="-3088"/>
                <a:alphaOff val="0"/>
                <a:shade val="51000"/>
                <a:satMod val="130000"/>
              </a:schemeClr>
            </a:gs>
            <a:gs pos="80000">
              <a:schemeClr val="accent4">
                <a:hueOff val="6549357"/>
                <a:satOff val="-36214"/>
                <a:lumOff val="-3088"/>
                <a:alphaOff val="0"/>
                <a:shade val="93000"/>
                <a:satMod val="130000"/>
              </a:schemeClr>
            </a:gs>
            <a:gs pos="100000">
              <a:schemeClr val="accent4">
                <a:hueOff val="6549357"/>
                <a:satOff val="-36214"/>
                <a:lumOff val="-3088"/>
                <a:alphaOff val="0"/>
                <a:shade val="94000"/>
                <a:satMod val="135000"/>
              </a:schemeClr>
            </a:gs>
          </a:gsLst>
          <a:lin ang="16200000" scaled="0"/>
        </a:gradFill>
        <a:ln w="9525" cap="flat" cmpd="sng" algn="ctr">
          <a:solidFill>
            <a:schemeClr val="accent4">
              <a:hueOff val="6549357"/>
              <a:satOff val="-36214"/>
              <a:lumOff val="-308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8</a:t>
          </a:r>
          <a:endParaRPr lang="el-GR" sz="1300" kern="1200" dirty="0"/>
        </a:p>
      </dsp:txBody>
      <dsp:txXfrm rot="-5400000">
        <a:off x="1" y="4294223"/>
        <a:ext cx="452530" cy="193942"/>
      </dsp:txXfrm>
    </dsp:sp>
    <dsp:sp modelId="{1F3772D7-6DFB-4E54-86E9-4E7629538852}">
      <dsp:nvSpPr>
        <dsp:cNvPr id="0" name=""/>
        <dsp:cNvSpPr/>
      </dsp:nvSpPr>
      <dsp:spPr>
        <a:xfrm rot="5400000">
          <a:off x="3064161" y="1456327"/>
          <a:ext cx="420206" cy="5643469"/>
        </a:xfrm>
        <a:prstGeom prst="round2SameRect">
          <a:avLst/>
        </a:prstGeom>
        <a:solidFill>
          <a:schemeClr val="lt1">
            <a:alpha val="90000"/>
            <a:hueOff val="0"/>
            <a:satOff val="0"/>
            <a:lumOff val="0"/>
            <a:alphaOff val="0"/>
          </a:schemeClr>
        </a:solidFill>
        <a:ln w="9525" cap="flat" cmpd="sng" algn="ctr">
          <a:solidFill>
            <a:schemeClr val="accent4">
              <a:hueOff val="6549357"/>
              <a:satOff val="-36214"/>
              <a:lumOff val="-308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Αποτίμηση απόδοσης</a:t>
          </a:r>
          <a:endParaRPr lang="el-GR" sz="1800" kern="1200" dirty="0"/>
        </a:p>
      </dsp:txBody>
      <dsp:txXfrm rot="-5400000">
        <a:off x="452530" y="4088472"/>
        <a:ext cx="5622956" cy="379180"/>
      </dsp:txXfrm>
    </dsp:sp>
    <dsp:sp modelId="{824BDF16-7002-4208-BB21-22F165E05074}">
      <dsp:nvSpPr>
        <dsp:cNvPr id="0" name=""/>
        <dsp:cNvSpPr/>
      </dsp:nvSpPr>
      <dsp:spPr>
        <a:xfrm rot="5400000">
          <a:off x="-96970" y="4746010"/>
          <a:ext cx="646472" cy="452530"/>
        </a:xfrm>
        <a:prstGeom prst="chevron">
          <a:avLst/>
        </a:prstGeom>
        <a:gradFill rotWithShape="0">
          <a:gsLst>
            <a:gs pos="0">
              <a:schemeClr val="accent4">
                <a:hueOff val="7484979"/>
                <a:satOff val="-41387"/>
                <a:lumOff val="-3529"/>
                <a:alphaOff val="0"/>
                <a:shade val="51000"/>
                <a:satMod val="130000"/>
              </a:schemeClr>
            </a:gs>
            <a:gs pos="80000">
              <a:schemeClr val="accent4">
                <a:hueOff val="7484979"/>
                <a:satOff val="-41387"/>
                <a:lumOff val="-3529"/>
                <a:alphaOff val="0"/>
                <a:shade val="93000"/>
                <a:satMod val="130000"/>
              </a:schemeClr>
            </a:gs>
            <a:gs pos="100000">
              <a:schemeClr val="accent4">
                <a:hueOff val="7484979"/>
                <a:satOff val="-41387"/>
                <a:lumOff val="-3529"/>
                <a:alphaOff val="0"/>
                <a:shade val="94000"/>
                <a:satMod val="135000"/>
              </a:schemeClr>
            </a:gs>
          </a:gsLst>
          <a:lin ang="16200000" scaled="0"/>
        </a:gradFill>
        <a:ln w="9525" cap="flat" cmpd="sng" algn="ctr">
          <a:solidFill>
            <a:schemeClr val="accent4">
              <a:hueOff val="7484979"/>
              <a:satOff val="-41387"/>
              <a:lumOff val="-3529"/>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l-GR" sz="1300" kern="1200" dirty="0" smtClean="0"/>
            <a:t>9</a:t>
          </a:r>
          <a:endParaRPr lang="el-GR" sz="1300" kern="1200" dirty="0"/>
        </a:p>
      </dsp:txBody>
      <dsp:txXfrm rot="-5400000">
        <a:off x="1" y="4875304"/>
        <a:ext cx="452530" cy="193942"/>
      </dsp:txXfrm>
    </dsp:sp>
    <dsp:sp modelId="{4B5B2F3F-B0D8-4A56-980B-86856A5D8748}">
      <dsp:nvSpPr>
        <dsp:cNvPr id="0" name=""/>
        <dsp:cNvSpPr/>
      </dsp:nvSpPr>
      <dsp:spPr>
        <a:xfrm rot="5400000">
          <a:off x="3064161" y="2037408"/>
          <a:ext cx="420206" cy="5643469"/>
        </a:xfrm>
        <a:prstGeom prst="round2SameRect">
          <a:avLst/>
        </a:prstGeom>
        <a:solidFill>
          <a:schemeClr val="lt1">
            <a:alpha val="90000"/>
            <a:hueOff val="0"/>
            <a:satOff val="0"/>
            <a:lumOff val="0"/>
            <a:alphaOff val="0"/>
          </a:schemeClr>
        </a:solidFill>
        <a:ln w="9525" cap="flat" cmpd="sng" algn="ctr">
          <a:solidFill>
            <a:schemeClr val="accent4">
              <a:hueOff val="7484979"/>
              <a:satOff val="-41387"/>
              <a:lumOff val="-3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smtClean="0"/>
            <a:t>Ανασκόπιση και μεταφορά</a:t>
          </a:r>
          <a:endParaRPr lang="el-GR" sz="1800" kern="1200" dirty="0"/>
        </a:p>
      </dsp:txBody>
      <dsp:txXfrm rot="-5400000">
        <a:off x="452530" y="4669553"/>
        <a:ext cx="5622956" cy="3791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4ED3E-90A9-4319-9A5C-1D7D20418B10}">
      <dsp:nvSpPr>
        <dsp:cNvPr id="0" name=""/>
        <dsp:cNvSpPr/>
      </dsp:nvSpPr>
      <dsp:spPr>
        <a:xfrm>
          <a:off x="638174" y="0"/>
          <a:ext cx="7232650" cy="5765799"/>
        </a:xfrm>
        <a:prstGeom prst="rightArrow">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CED85C6-91FA-48F8-894A-4B4B76B61D8E}">
      <dsp:nvSpPr>
        <dsp:cNvPr id="0" name=""/>
        <dsp:cNvSpPr/>
      </dsp:nvSpPr>
      <dsp:spPr>
        <a:xfrm>
          <a:off x="4258" y="1729739"/>
          <a:ext cx="2048309" cy="2306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l-GR" sz="1200" i="1" kern="1200" dirty="0" smtClean="0"/>
            <a:t>ΔΙΑΜΟΡΦΩΣΗ ΤΟΥ ΣΥΓΚΕΚΡΙΜΕΝΟΥ ΔΙΔΑΚΤΙΚΟΥ ΠΡΟΒΛΗΜΑΤΟΣ</a:t>
          </a:r>
          <a:r>
            <a:rPr lang="el-GR" sz="1200" kern="1200" dirty="0" smtClean="0"/>
            <a:t>: γνωστικό αντικείμενο,  σκοπός της επίλυσης του προβληματος, παράγοντες που επηρεάζουν την λύση.</a:t>
          </a:r>
          <a:endParaRPr lang="el-GR" sz="1200" kern="1200" dirty="0"/>
        </a:p>
      </dsp:txBody>
      <dsp:txXfrm>
        <a:off x="104248" y="1829729"/>
        <a:ext cx="1848329" cy="2106340"/>
      </dsp:txXfrm>
    </dsp:sp>
    <dsp:sp modelId="{95CA6701-30FC-4B0F-B2E5-D9EEC03A35F6}">
      <dsp:nvSpPr>
        <dsp:cNvPr id="0" name=""/>
        <dsp:cNvSpPr/>
      </dsp:nvSpPr>
      <dsp:spPr>
        <a:xfrm>
          <a:off x="2154983" y="1729739"/>
          <a:ext cx="2048309" cy="2306320"/>
        </a:xfrm>
        <a:prstGeom prst="roundRect">
          <a:avLst/>
        </a:prstGeom>
        <a:gradFill rotWithShape="0">
          <a:gsLst>
            <a:gs pos="0">
              <a:schemeClr val="accent2">
                <a:hueOff val="915447"/>
                <a:satOff val="-16269"/>
                <a:lumOff val="523"/>
                <a:alphaOff val="0"/>
                <a:shade val="51000"/>
                <a:satMod val="130000"/>
              </a:schemeClr>
            </a:gs>
            <a:gs pos="80000">
              <a:schemeClr val="accent2">
                <a:hueOff val="915447"/>
                <a:satOff val="-16269"/>
                <a:lumOff val="523"/>
                <a:alphaOff val="0"/>
                <a:shade val="93000"/>
                <a:satMod val="130000"/>
              </a:schemeClr>
            </a:gs>
            <a:gs pos="100000">
              <a:schemeClr val="accent2">
                <a:hueOff val="915447"/>
                <a:satOff val="-16269"/>
                <a:lumOff val="52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t>Ο </a:t>
          </a:r>
          <a:r>
            <a:rPr lang="el-GR" sz="1000" i="1" kern="1200" dirty="0" smtClean="0"/>
            <a:t>ΠΡΟΣΔΙΟΡΙΣΜΟΣ ΤΩΝ ΜΑΘΗΣΙΑΚΩΝ ΣΤΟΧΩΝ</a:t>
          </a:r>
          <a:r>
            <a:rPr lang="el-GR" sz="1000" kern="1200" dirty="0" smtClean="0"/>
            <a:t> ΠΟΥ ΘΑ ΚΑΤΑΚΤΗΣΕΙ Ο ΕΚΠΑΙΔΕΥΟΜΕΝΟΣ:μάθηση πληροφοριών, ανάπτυξη νοητικών στρατηγικών, ανάπτυξη γνωστικών στρατηγικών, αλλαγή στάσης-συμπεριφοράς, κινησιολογικές δεξιότητες</a:t>
          </a:r>
          <a:endParaRPr lang="el-GR" sz="1000" kern="1200" dirty="0"/>
        </a:p>
      </dsp:txBody>
      <dsp:txXfrm>
        <a:off x="2254973" y="1829729"/>
        <a:ext cx="1848329" cy="2106340"/>
      </dsp:txXfrm>
    </dsp:sp>
    <dsp:sp modelId="{F6294875-E9C0-4E9C-8A49-1E1958AC8A75}">
      <dsp:nvSpPr>
        <dsp:cNvPr id="0" name=""/>
        <dsp:cNvSpPr/>
      </dsp:nvSpPr>
      <dsp:spPr>
        <a:xfrm>
          <a:off x="4305707" y="1729739"/>
          <a:ext cx="2048309" cy="2306320"/>
        </a:xfrm>
        <a:prstGeom prst="roundRect">
          <a:avLst/>
        </a:prstGeom>
        <a:gradFill rotWithShape="0">
          <a:gsLst>
            <a:gs pos="0">
              <a:schemeClr val="accent2">
                <a:hueOff val="1830893"/>
                <a:satOff val="-32539"/>
                <a:lumOff val="1046"/>
                <a:alphaOff val="0"/>
                <a:shade val="51000"/>
                <a:satMod val="130000"/>
              </a:schemeClr>
            </a:gs>
            <a:gs pos="80000">
              <a:schemeClr val="accent2">
                <a:hueOff val="1830893"/>
                <a:satOff val="-32539"/>
                <a:lumOff val="1046"/>
                <a:alphaOff val="0"/>
                <a:shade val="93000"/>
                <a:satMod val="130000"/>
              </a:schemeClr>
            </a:gs>
            <a:gs pos="100000">
              <a:schemeClr val="accent2">
                <a:hueOff val="1830893"/>
                <a:satOff val="-32539"/>
                <a:lumOff val="104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l-GR" sz="1400" i="1" kern="1200" dirty="0" smtClean="0"/>
            <a:t>Διδακτική Προσέγγιση</a:t>
          </a:r>
          <a:r>
            <a:rPr lang="el-GR" sz="1400" kern="1200" dirty="0" smtClean="0"/>
            <a:t> που θα ακολουθηθεί.</a:t>
          </a:r>
          <a:endParaRPr lang="el-GR" sz="1400" kern="1200" dirty="0"/>
        </a:p>
      </dsp:txBody>
      <dsp:txXfrm>
        <a:off x="4405697" y="1829729"/>
        <a:ext cx="1848329" cy="2106340"/>
      </dsp:txXfrm>
    </dsp:sp>
    <dsp:sp modelId="{4E57D07D-D3FB-4D8E-9183-502D7858EE51}">
      <dsp:nvSpPr>
        <dsp:cNvPr id="0" name=""/>
        <dsp:cNvSpPr/>
      </dsp:nvSpPr>
      <dsp:spPr>
        <a:xfrm>
          <a:off x="6456432" y="1729739"/>
          <a:ext cx="2048309" cy="2306320"/>
        </a:xfrm>
        <a:prstGeom prst="roundRect">
          <a:avLst/>
        </a:prstGeom>
        <a:gradFill rotWithShape="0">
          <a:gsLst>
            <a:gs pos="0">
              <a:schemeClr val="accent2">
                <a:hueOff val="2746340"/>
                <a:satOff val="-48808"/>
                <a:lumOff val="1569"/>
                <a:alphaOff val="0"/>
                <a:shade val="51000"/>
                <a:satMod val="130000"/>
              </a:schemeClr>
            </a:gs>
            <a:gs pos="80000">
              <a:schemeClr val="accent2">
                <a:hueOff val="2746340"/>
                <a:satOff val="-48808"/>
                <a:lumOff val="1569"/>
                <a:alphaOff val="0"/>
                <a:shade val="93000"/>
                <a:satMod val="130000"/>
              </a:schemeClr>
            </a:gs>
            <a:gs pos="100000">
              <a:schemeClr val="accent2">
                <a:hueOff val="2746340"/>
                <a:satOff val="-48808"/>
                <a:lumOff val="156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el-GR" sz="1200" i="1" kern="1200" dirty="0" smtClean="0"/>
            <a:t>ΔΟΜΗ</a:t>
          </a:r>
          <a:r>
            <a:rPr lang="el-GR" sz="1200" kern="1200" dirty="0" smtClean="0"/>
            <a:t> ΤΟΥ ΣΕΝΑΡΙΟΥ ΤΟΥ ΜΑΘΗΜΑΤΟΣ:</a:t>
          </a:r>
          <a:endParaRPr lang="el-GR" sz="1200" kern="1200" dirty="0"/>
        </a:p>
        <a:p>
          <a:pPr marL="114300" lvl="1" indent="-114300" algn="l" defTabSz="533400" rtl="0">
            <a:lnSpc>
              <a:spcPct val="90000"/>
            </a:lnSpc>
            <a:spcBef>
              <a:spcPct val="0"/>
            </a:spcBef>
            <a:spcAft>
              <a:spcPct val="15000"/>
            </a:spcAft>
            <a:buChar char="••"/>
          </a:pPr>
          <a:r>
            <a:rPr lang="el-GR" sz="1200" kern="1200" dirty="0" smtClean="0"/>
            <a:t>σχεδιασμός  διεπιφανειών: Πληροφοριακές ψηφίδες, Γνωσιολογικές  , Δεξιοτεχνικές , Αξιολόγησης , Παρουσιαστικές, Ενεργές,  Διαδραστικές.</a:t>
          </a:r>
          <a:endParaRPr lang="el-GR" sz="1200" kern="1200" dirty="0"/>
        </a:p>
        <a:p>
          <a:pPr marL="114300" lvl="1" indent="-114300" algn="l" defTabSz="533400" rtl="0">
            <a:lnSpc>
              <a:spcPct val="90000"/>
            </a:lnSpc>
            <a:spcBef>
              <a:spcPct val="0"/>
            </a:spcBef>
            <a:spcAft>
              <a:spcPct val="15000"/>
            </a:spcAft>
            <a:buChar char="••"/>
          </a:pPr>
          <a:r>
            <a:rPr lang="el-GR" sz="1200" kern="1200" dirty="0" smtClean="0"/>
            <a:t>δημιουργία ή εύρεση πολυμέσων και ενσωμάτωση.</a:t>
          </a:r>
          <a:endParaRPr lang="el-GR" sz="1200" kern="1200" dirty="0"/>
        </a:p>
      </dsp:txBody>
      <dsp:txXfrm>
        <a:off x="6556422" y="1829729"/>
        <a:ext cx="1848329" cy="2106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2E036-5D64-4AFF-8262-B9FDDF9AA8D0}">
      <dsp:nvSpPr>
        <dsp:cNvPr id="0" name=""/>
        <dsp:cNvSpPr/>
      </dsp:nvSpPr>
      <dsp:spPr>
        <a:xfrm>
          <a:off x="410" y="686560"/>
          <a:ext cx="1766149" cy="2119379"/>
        </a:xfrm>
        <a:prstGeom prst="roundRect">
          <a:avLst>
            <a:gd name="adj" fmla="val 5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72009" rIns="93345" bIns="0" numCol="1" spcCol="1270" anchor="t" anchorCtr="0">
          <a:noAutofit/>
        </a:bodyPr>
        <a:lstStyle/>
        <a:p>
          <a:pPr lvl="0" algn="r" defTabSz="933450">
            <a:lnSpc>
              <a:spcPct val="90000"/>
            </a:lnSpc>
            <a:spcBef>
              <a:spcPct val="0"/>
            </a:spcBef>
            <a:spcAft>
              <a:spcPct val="35000"/>
            </a:spcAft>
          </a:pPr>
          <a:r>
            <a:rPr lang="el-GR" sz="2100" kern="1200" dirty="0" smtClean="0"/>
            <a:t>1ος</a:t>
          </a:r>
          <a:endParaRPr lang="el-GR" sz="2100" kern="1200" dirty="0"/>
        </a:p>
      </dsp:txBody>
      <dsp:txXfrm rot="16200000">
        <a:off x="-691920" y="1378890"/>
        <a:ext cx="1737891" cy="353229"/>
      </dsp:txXfrm>
    </dsp:sp>
    <dsp:sp modelId="{12F0F59D-4740-4230-8875-174D2EAEE364}">
      <dsp:nvSpPr>
        <dsp:cNvPr id="0" name=""/>
        <dsp:cNvSpPr/>
      </dsp:nvSpPr>
      <dsp:spPr>
        <a:xfrm>
          <a:off x="353640" y="686560"/>
          <a:ext cx="1315781" cy="2119379"/>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el-GR" sz="2000" kern="1200" dirty="0" smtClean="0"/>
            <a:t>Καθηγητής </a:t>
          </a:r>
          <a:endParaRPr lang="el-GR" sz="2000" kern="1200" dirty="0"/>
        </a:p>
      </dsp:txBody>
      <dsp:txXfrm>
        <a:off x="353640" y="686560"/>
        <a:ext cx="1315781" cy="2119379"/>
      </dsp:txXfrm>
    </dsp:sp>
    <dsp:sp modelId="{AEBE70C6-1313-4E13-8263-4522169A067F}">
      <dsp:nvSpPr>
        <dsp:cNvPr id="0" name=""/>
        <dsp:cNvSpPr/>
      </dsp:nvSpPr>
      <dsp:spPr>
        <a:xfrm>
          <a:off x="1828375" y="686560"/>
          <a:ext cx="1766149" cy="2119379"/>
        </a:xfrm>
        <a:prstGeom prst="roundRect">
          <a:avLst>
            <a:gd name="adj" fmla="val 5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72009" rIns="93345" bIns="0" numCol="1" spcCol="1270" anchor="t" anchorCtr="0">
          <a:noAutofit/>
        </a:bodyPr>
        <a:lstStyle/>
        <a:p>
          <a:pPr lvl="0" algn="r" defTabSz="933450">
            <a:lnSpc>
              <a:spcPct val="90000"/>
            </a:lnSpc>
            <a:spcBef>
              <a:spcPct val="0"/>
            </a:spcBef>
            <a:spcAft>
              <a:spcPct val="35000"/>
            </a:spcAft>
          </a:pPr>
          <a:r>
            <a:rPr lang="el-GR" sz="2100" kern="1200" dirty="0" smtClean="0"/>
            <a:t>20ς</a:t>
          </a:r>
          <a:endParaRPr lang="el-GR" sz="2100" kern="1200" dirty="0"/>
        </a:p>
      </dsp:txBody>
      <dsp:txXfrm rot="16200000">
        <a:off x="1136044" y="1378890"/>
        <a:ext cx="1737891" cy="353229"/>
      </dsp:txXfrm>
    </dsp:sp>
    <dsp:sp modelId="{9DFC608B-34CA-4282-91DC-543708E8CD7E}">
      <dsp:nvSpPr>
        <dsp:cNvPr id="0" name=""/>
        <dsp:cNvSpPr/>
      </dsp:nvSpPr>
      <dsp:spPr>
        <a:xfrm rot="5400000">
          <a:off x="1681603" y="2369463"/>
          <a:ext cx="311205" cy="264922"/>
        </a:xfrm>
        <a:prstGeom prst="flowChartExtra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1AA27CE-1F59-4714-940E-BD674C1AA852}">
      <dsp:nvSpPr>
        <dsp:cNvPr id="0" name=""/>
        <dsp:cNvSpPr/>
      </dsp:nvSpPr>
      <dsp:spPr>
        <a:xfrm>
          <a:off x="2181605" y="686560"/>
          <a:ext cx="1315781" cy="2119379"/>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el-GR" sz="2000" kern="1200" dirty="0" smtClean="0"/>
            <a:t>Καθηγητής </a:t>
          </a:r>
          <a:endParaRPr lang="el-GR" sz="2000" kern="1200" dirty="0"/>
        </a:p>
      </dsp:txBody>
      <dsp:txXfrm>
        <a:off x="2181605" y="686560"/>
        <a:ext cx="1315781" cy="2119379"/>
      </dsp:txXfrm>
    </dsp:sp>
    <dsp:sp modelId="{F30D68F0-B7B6-4585-9084-756D2CAB7984}">
      <dsp:nvSpPr>
        <dsp:cNvPr id="0" name=""/>
        <dsp:cNvSpPr/>
      </dsp:nvSpPr>
      <dsp:spPr>
        <a:xfrm>
          <a:off x="3656340" y="686560"/>
          <a:ext cx="1766149" cy="2119379"/>
        </a:xfrm>
        <a:prstGeom prst="roundRect">
          <a:avLst>
            <a:gd name="adj" fmla="val 5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72009" rIns="93345" bIns="0" numCol="1" spcCol="1270" anchor="t" anchorCtr="0">
          <a:noAutofit/>
        </a:bodyPr>
        <a:lstStyle/>
        <a:p>
          <a:pPr lvl="0" algn="r" defTabSz="933450">
            <a:lnSpc>
              <a:spcPct val="90000"/>
            </a:lnSpc>
            <a:spcBef>
              <a:spcPct val="0"/>
            </a:spcBef>
            <a:spcAft>
              <a:spcPct val="35000"/>
            </a:spcAft>
          </a:pPr>
          <a:r>
            <a:rPr lang="el-GR" sz="2100" kern="1200" dirty="0" smtClean="0"/>
            <a:t>3ος</a:t>
          </a:r>
          <a:endParaRPr lang="el-GR" sz="2100" kern="1200" dirty="0"/>
        </a:p>
      </dsp:txBody>
      <dsp:txXfrm rot="16200000">
        <a:off x="2964009" y="1378890"/>
        <a:ext cx="1737891" cy="353229"/>
      </dsp:txXfrm>
    </dsp:sp>
    <dsp:sp modelId="{5816318D-5E7E-41E8-86DB-21ACA10DF037}">
      <dsp:nvSpPr>
        <dsp:cNvPr id="0" name=""/>
        <dsp:cNvSpPr/>
      </dsp:nvSpPr>
      <dsp:spPr>
        <a:xfrm rot="5400000">
          <a:off x="3509568" y="2369463"/>
          <a:ext cx="311205" cy="264922"/>
        </a:xfrm>
        <a:prstGeom prst="flowChartExtract">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67C8995-FF45-4DE0-A392-217BF697C933}">
      <dsp:nvSpPr>
        <dsp:cNvPr id="0" name=""/>
        <dsp:cNvSpPr/>
      </dsp:nvSpPr>
      <dsp:spPr>
        <a:xfrm>
          <a:off x="4009569" y="686560"/>
          <a:ext cx="1315781" cy="2119379"/>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el-GR" sz="2000" kern="1200" dirty="0" smtClean="0"/>
            <a:t>Καθηγητής</a:t>
          </a:r>
          <a:endParaRPr lang="el-GR" sz="2000" kern="1200" dirty="0"/>
        </a:p>
      </dsp:txBody>
      <dsp:txXfrm>
        <a:off x="4009569" y="686560"/>
        <a:ext cx="1315781" cy="21193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F1D29-5B76-47DD-9AE0-24A55176D232}">
      <dsp:nvSpPr>
        <dsp:cNvPr id="0" name=""/>
        <dsp:cNvSpPr/>
      </dsp:nvSpPr>
      <dsp:spPr>
        <a:xfrm>
          <a:off x="1404620" y="247651"/>
          <a:ext cx="3276600" cy="1137920"/>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163DB3-E027-43F1-B090-5038C9D7318A}">
      <dsp:nvSpPr>
        <dsp:cNvPr id="0" name=""/>
        <dsp:cNvSpPr/>
      </dsp:nvSpPr>
      <dsp:spPr>
        <a:xfrm>
          <a:off x="2730500" y="3034031"/>
          <a:ext cx="635000" cy="406400"/>
        </a:xfrm>
        <a:prstGeom prst="downArrow">
          <a:avLst/>
        </a:prstGeom>
        <a:gradFill rotWithShape="0">
          <a:gsLst>
            <a:gs pos="0">
              <a:schemeClr val="accent3">
                <a:tint val="40000"/>
                <a:hueOff val="0"/>
                <a:satOff val="0"/>
                <a:lumOff val="0"/>
                <a:alphaOff val="0"/>
                <a:shade val="51000"/>
                <a:satMod val="130000"/>
              </a:schemeClr>
            </a:gs>
            <a:gs pos="80000">
              <a:schemeClr val="accent3">
                <a:tint val="40000"/>
                <a:hueOff val="0"/>
                <a:satOff val="0"/>
                <a:lumOff val="0"/>
                <a:alphaOff val="0"/>
                <a:shade val="93000"/>
                <a:satMod val="130000"/>
              </a:schemeClr>
            </a:gs>
            <a:gs pos="100000">
              <a:schemeClr val="accent3">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16FBB5E7-82C0-478C-A78B-FF6C7B72815A}">
      <dsp:nvSpPr>
        <dsp:cNvPr id="0" name=""/>
        <dsp:cNvSpPr/>
      </dsp:nvSpPr>
      <dsp:spPr>
        <a:xfrm>
          <a:off x="1524000" y="3524253"/>
          <a:ext cx="3048000" cy="431794"/>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l-GR" sz="1500" kern="1200" dirty="0" smtClean="0"/>
            <a:t>Αρχείο</a:t>
          </a:r>
          <a:r>
            <a:rPr lang="el-GR" sz="1500" kern="1200" baseline="0" dirty="0" smtClean="0"/>
            <a:t> </a:t>
          </a:r>
          <a:r>
            <a:rPr lang="en-US" sz="1500" kern="1200" baseline="0" dirty="0" smtClean="0"/>
            <a:t>word/</a:t>
          </a:r>
          <a:r>
            <a:rPr lang="en-US" sz="1500" kern="1200" baseline="0" dirty="0" err="1" smtClean="0"/>
            <a:t>pdf</a:t>
          </a:r>
          <a:r>
            <a:rPr lang="en-US" sz="1500" kern="1200" baseline="0" dirty="0" smtClean="0"/>
            <a:t>/html</a:t>
          </a:r>
          <a:endParaRPr lang="el-GR" sz="1500" kern="1200" dirty="0"/>
        </a:p>
      </dsp:txBody>
      <dsp:txXfrm>
        <a:off x="1524000" y="3524253"/>
        <a:ext cx="3048000" cy="431794"/>
      </dsp:txXfrm>
    </dsp:sp>
    <dsp:sp modelId="{4BE05A3A-338A-48BD-9094-4CB47A74BB8E}">
      <dsp:nvSpPr>
        <dsp:cNvPr id="0" name=""/>
        <dsp:cNvSpPr/>
      </dsp:nvSpPr>
      <dsp:spPr>
        <a:xfrm>
          <a:off x="2595880" y="1473455"/>
          <a:ext cx="1143000" cy="114300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l-GR" sz="1400" kern="1200" dirty="0" smtClean="0"/>
            <a:t>Βίντεο Μάθημα</a:t>
          </a:r>
          <a:endParaRPr lang="el-GR" sz="1400" kern="1200" dirty="0"/>
        </a:p>
      </dsp:txBody>
      <dsp:txXfrm>
        <a:off x="2763268" y="1640843"/>
        <a:ext cx="808224" cy="808224"/>
      </dsp:txXfrm>
    </dsp:sp>
    <dsp:sp modelId="{94B501F0-5974-4676-9004-A23E36DF02DD}">
      <dsp:nvSpPr>
        <dsp:cNvPr id="0" name=""/>
        <dsp:cNvSpPr/>
      </dsp:nvSpPr>
      <dsp:spPr>
        <a:xfrm>
          <a:off x="1778000" y="615951"/>
          <a:ext cx="1143000" cy="1143000"/>
        </a:xfrm>
        <a:prstGeom prst="ellipse">
          <a:avLst/>
        </a:prstGeom>
        <a:gradFill rotWithShape="0">
          <a:gsLst>
            <a:gs pos="0">
              <a:schemeClr val="accent3">
                <a:hueOff val="-808782"/>
                <a:satOff val="20694"/>
                <a:lumOff val="784"/>
                <a:alphaOff val="0"/>
                <a:shade val="51000"/>
                <a:satMod val="130000"/>
              </a:schemeClr>
            </a:gs>
            <a:gs pos="80000">
              <a:schemeClr val="accent3">
                <a:hueOff val="-808782"/>
                <a:satOff val="20694"/>
                <a:lumOff val="784"/>
                <a:alphaOff val="0"/>
                <a:shade val="93000"/>
                <a:satMod val="130000"/>
              </a:schemeClr>
            </a:gs>
            <a:gs pos="100000">
              <a:schemeClr val="accent3">
                <a:hueOff val="-808782"/>
                <a:satOff val="20694"/>
                <a:lumOff val="78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l-GR" sz="1400" kern="1200" dirty="0" smtClean="0"/>
            <a:t>Ασκήσεις</a:t>
          </a:r>
          <a:endParaRPr lang="el-GR" sz="1400" kern="1200" dirty="0"/>
        </a:p>
      </dsp:txBody>
      <dsp:txXfrm>
        <a:off x="1945388" y="783339"/>
        <a:ext cx="808224" cy="808224"/>
      </dsp:txXfrm>
    </dsp:sp>
    <dsp:sp modelId="{A56C4626-432E-4848-8B82-29DA46E2C8E2}">
      <dsp:nvSpPr>
        <dsp:cNvPr id="0" name=""/>
        <dsp:cNvSpPr/>
      </dsp:nvSpPr>
      <dsp:spPr>
        <a:xfrm>
          <a:off x="2946400" y="339599"/>
          <a:ext cx="1143000" cy="1143000"/>
        </a:xfrm>
        <a:prstGeom prst="ellipse">
          <a:avLst/>
        </a:prstGeom>
        <a:gradFill rotWithShape="0">
          <a:gsLst>
            <a:gs pos="0">
              <a:schemeClr val="accent3">
                <a:hueOff val="-1617565"/>
                <a:satOff val="41387"/>
                <a:lumOff val="1568"/>
                <a:alphaOff val="0"/>
                <a:shade val="51000"/>
                <a:satMod val="130000"/>
              </a:schemeClr>
            </a:gs>
            <a:gs pos="80000">
              <a:schemeClr val="accent3">
                <a:hueOff val="-1617565"/>
                <a:satOff val="41387"/>
                <a:lumOff val="1568"/>
                <a:alphaOff val="0"/>
                <a:shade val="93000"/>
                <a:satMod val="130000"/>
              </a:schemeClr>
            </a:gs>
            <a:gs pos="100000">
              <a:schemeClr val="accent3">
                <a:hueOff val="-1617565"/>
                <a:satOff val="41387"/>
                <a:lumOff val="156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l-GR" sz="1400" kern="1200" dirty="0" smtClean="0"/>
            <a:t>Μάθημα</a:t>
          </a:r>
          <a:endParaRPr lang="el-GR" sz="1400" kern="1200" dirty="0"/>
        </a:p>
      </dsp:txBody>
      <dsp:txXfrm>
        <a:off x="3113788" y="506987"/>
        <a:ext cx="808224" cy="808224"/>
      </dsp:txXfrm>
    </dsp:sp>
    <dsp:sp modelId="{CFBF080D-8927-42E5-AA77-5C5E7B1CCD94}">
      <dsp:nvSpPr>
        <dsp:cNvPr id="0" name=""/>
        <dsp:cNvSpPr/>
      </dsp:nvSpPr>
      <dsp:spPr>
        <a:xfrm>
          <a:off x="1282694" y="95235"/>
          <a:ext cx="3556000" cy="284480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5C0A8-FF62-4EC7-837D-B6B11BD99C95}">
      <dsp:nvSpPr>
        <dsp:cNvPr id="0" name=""/>
        <dsp:cNvSpPr/>
      </dsp:nvSpPr>
      <dsp:spPr>
        <a:xfrm>
          <a:off x="0" y="815278"/>
          <a:ext cx="8382000" cy="77658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l-GR" sz="1800" kern="1200" dirty="0" smtClean="0"/>
            <a:t>Για την υποστήριξη του γνωστικού αντικειμένου με </a:t>
          </a:r>
          <a:r>
            <a:rPr lang="en-US" sz="1800" kern="1200" dirty="0" smtClean="0"/>
            <a:t>applets, </a:t>
          </a:r>
          <a:r>
            <a:rPr lang="el-GR" sz="1800" kern="1200" dirty="0" smtClean="0"/>
            <a:t>ειδικές εφαρμογές</a:t>
          </a:r>
          <a:endParaRPr lang="el-GR" sz="1800" kern="1200" dirty="0"/>
        </a:p>
      </dsp:txBody>
      <dsp:txXfrm>
        <a:off x="37910" y="853188"/>
        <a:ext cx="8306180" cy="700767"/>
      </dsp:txXfrm>
    </dsp:sp>
    <dsp:sp modelId="{D1E81FD2-8E6D-4E5A-A767-4E371A3B89E4}">
      <dsp:nvSpPr>
        <dsp:cNvPr id="0" name=""/>
        <dsp:cNvSpPr/>
      </dsp:nvSpPr>
      <dsp:spPr>
        <a:xfrm>
          <a:off x="0" y="1643706"/>
          <a:ext cx="8382000" cy="77658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l-GR" sz="1800" kern="1200" dirty="0" smtClean="0"/>
            <a:t>Για την υποστήριξη αναζήτησης πληροφοριών σε φάσεις δραστηριοτήτων </a:t>
          </a:r>
          <a:endParaRPr lang="en-US" sz="1800" kern="1200" dirty="0" smtClean="0"/>
        </a:p>
        <a:p>
          <a:pPr lvl="0" algn="l" defTabSz="800100">
            <a:lnSpc>
              <a:spcPct val="90000"/>
            </a:lnSpc>
            <a:spcBef>
              <a:spcPct val="0"/>
            </a:spcBef>
            <a:spcAft>
              <a:spcPct val="35000"/>
            </a:spcAft>
          </a:pPr>
          <a:r>
            <a:rPr lang="en-US" sz="1800" kern="1200" dirty="0" smtClean="0"/>
            <a:t>( </a:t>
          </a:r>
          <a:r>
            <a:rPr lang="el-GR" sz="1800" kern="1200" dirty="0" smtClean="0"/>
            <a:t>π.χ. </a:t>
          </a:r>
          <a:r>
            <a:rPr lang="en-US" sz="1800" kern="1200" dirty="0" smtClean="0"/>
            <a:t>web quest)</a:t>
          </a:r>
          <a:endParaRPr lang="el-GR" sz="1800" kern="1200" dirty="0"/>
        </a:p>
      </dsp:txBody>
      <dsp:txXfrm>
        <a:off x="37910" y="1681616"/>
        <a:ext cx="8306180" cy="700767"/>
      </dsp:txXfrm>
    </dsp:sp>
    <dsp:sp modelId="{6D4A28CB-7B85-4C2B-8D80-8BB82F6D117B}">
      <dsp:nvSpPr>
        <dsp:cNvPr id="0" name=""/>
        <dsp:cNvSpPr/>
      </dsp:nvSpPr>
      <dsp:spPr>
        <a:xfrm>
          <a:off x="0" y="2472133"/>
          <a:ext cx="8382000" cy="77658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l-GR" sz="1800" kern="1200" dirty="0" smtClean="0"/>
            <a:t>Για ανεύρεση και προσαρμογή σεναρίων μαθημάτων για Δ.Π.</a:t>
          </a:r>
        </a:p>
        <a:p>
          <a:pPr lvl="0" algn="l" defTabSz="800100">
            <a:lnSpc>
              <a:spcPct val="90000"/>
            </a:lnSpc>
            <a:spcBef>
              <a:spcPct val="0"/>
            </a:spcBef>
            <a:spcAft>
              <a:spcPct val="35000"/>
            </a:spcAft>
          </a:pPr>
          <a:r>
            <a:rPr lang="en-US" sz="1800" kern="1200" dirty="0" smtClean="0">
              <a:hlinkClick xmlns:r="http://schemas.openxmlformats.org/officeDocument/2006/relationships" r:id="rId1"/>
            </a:rPr>
            <a:t>http://www.amphi.com/departments/technology/whiteboard/lessonplans.html</a:t>
          </a:r>
          <a:endParaRPr lang="el-GR" sz="1800" kern="1200" dirty="0"/>
        </a:p>
      </dsp:txBody>
      <dsp:txXfrm>
        <a:off x="37910" y="2510043"/>
        <a:ext cx="8306180" cy="70076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AA251C-380D-40C3-916D-87999848640D}" type="datetimeFigureOut">
              <a:rPr lang="en-US" smtClean="0"/>
              <a:pPr/>
              <a:t>3/14/2012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E738686-C003-4DD9-91AB-FE42C77990EF}" type="slidenum">
              <a:rPr lang="en-US" smtClean="0"/>
              <a:pPr/>
              <a:t>‹#›</a:t>
            </a:fld>
            <a:endParaRPr lang="en-US" dirty="0"/>
          </a:p>
        </p:txBody>
      </p:sp>
    </p:spTree>
    <p:extLst>
      <p:ext uri="{BB962C8B-B14F-4D97-AF65-F5344CB8AC3E}">
        <p14:creationId xmlns:p14="http://schemas.microsoft.com/office/powerpoint/2010/main" val="161140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D89E82-5260-4A25-9037-9A6841D8FF0F}" type="datetimeFigureOut">
              <a:rPr lang="en-US" smtClean="0"/>
              <a:pPr/>
              <a:t>3/14/2012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EFB1B6-7DB8-42D5-AA29-1ED5493270AA}" type="slidenum">
              <a:rPr lang="en-US" smtClean="0"/>
              <a:pPr/>
              <a:t>‹#›</a:t>
            </a:fld>
            <a:endParaRPr lang="en-US" dirty="0"/>
          </a:p>
        </p:txBody>
      </p:sp>
    </p:spTree>
    <p:extLst>
      <p:ext uri="{BB962C8B-B14F-4D97-AF65-F5344CB8AC3E}">
        <p14:creationId xmlns:p14="http://schemas.microsoft.com/office/powerpoint/2010/main" val="37168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32EFB1B6-7DB8-42D5-AA29-1ED5493270AA}" type="slidenum">
              <a:rPr lang="en-US" smtClean="0"/>
              <a:pPr/>
              <a:t>1</a:t>
            </a:fld>
            <a:endParaRPr lang="en-US" dirty="0"/>
          </a:p>
        </p:txBody>
      </p:sp>
    </p:spTree>
    <p:extLst>
      <p:ext uri="{BB962C8B-B14F-4D97-AF65-F5344CB8AC3E}">
        <p14:creationId xmlns:p14="http://schemas.microsoft.com/office/powerpoint/2010/main" val="4291033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EFB1B6-7DB8-42D5-AA29-1ED5493270AA}" type="slidenum">
              <a:rPr lang="en-US" smtClean="0"/>
              <a:pPr/>
              <a:t>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EFB1B6-7DB8-42D5-AA29-1ED5493270AA}"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C3F416CD-67A3-4CF0-A210-F6AF31AC147F}" type="datetimeFigureOut">
              <a:rPr lang="en-US" smtClean="0"/>
              <a:pPr/>
              <a:t>3/14/2012</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kumimoji="0"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lumMod val="50000"/>
                  </a:schemeClr>
                </a:solidFill>
              </a:defRPr>
            </a:lvl1p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3/14/2012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pic>
        <p:nvPicPr>
          <p:cNvPr id="7" name="Picture 2"/>
          <p:cNvPicPr>
            <a:picLocks noChangeAspect="1" noChangeArrowheads="1"/>
          </p:cNvPicPr>
          <p:nvPr userDrawn="1"/>
        </p:nvPicPr>
        <p:blipFill>
          <a:blip r:embed="rId2" cstate="print"/>
          <a:stretch>
            <a:fillRect/>
          </a:stretch>
        </p:blipFill>
        <p:spPr bwMode="auto">
          <a:xfrm>
            <a:off x="7982345" y="1717743"/>
            <a:ext cx="1035122" cy="674493"/>
          </a:xfrm>
          <a:prstGeom prst="roundRect">
            <a:avLst>
              <a:gd name="adj" fmla="val 6615"/>
            </a:avLst>
          </a:prstGeom>
          <a:noFill/>
          <a:ln w="19050" cap="flat">
            <a:solidFill>
              <a:schemeClr val="bg1"/>
            </a:solidFill>
            <a:round/>
            <a:headEnd/>
            <a:tailEnd/>
          </a:ln>
          <a:effectLst>
            <a:outerShdw blurRad="63500" sx="102000" sy="102000" algn="ctr" rotWithShape="0">
              <a:prstClr val="black">
                <a:alpha val="40000"/>
              </a:prstClr>
            </a:outerShdw>
          </a:effectLst>
        </p:spPr>
      </p:pic>
      <p:pic>
        <p:nvPicPr>
          <p:cNvPr id="8" name="Picture 2"/>
          <p:cNvPicPr>
            <a:picLocks noChangeAspect="1" noChangeArrowheads="1"/>
          </p:cNvPicPr>
          <p:nvPr userDrawn="1"/>
        </p:nvPicPr>
        <p:blipFill>
          <a:blip r:embed="rId3" cstate="print"/>
          <a:stretch>
            <a:fillRect/>
          </a:stretch>
        </p:blipFill>
        <p:spPr bwMode="auto">
          <a:xfrm>
            <a:off x="7983196" y="917038"/>
            <a:ext cx="1033831" cy="690944"/>
          </a:xfrm>
          <a:prstGeom prst="roundRect">
            <a:avLst>
              <a:gd name="adj" fmla="val 6615"/>
            </a:avLst>
          </a:prstGeom>
          <a:noFill/>
          <a:ln w="19050" cap="flat">
            <a:solidFill>
              <a:schemeClr val="bg1"/>
            </a:solidFill>
            <a:round/>
            <a:headEnd/>
            <a:tailEnd/>
          </a:ln>
          <a:effectLst>
            <a:outerShdw blurRad="63500" sx="102000" sy="102000" algn="ctr" rotWithShape="0">
              <a:prstClr val="black">
                <a:alpha val="40000"/>
              </a:prstClr>
            </a:outerShdw>
          </a:effectLst>
        </p:spPr>
      </p:pic>
      <p:pic>
        <p:nvPicPr>
          <p:cNvPr id="9" name="Picture 2"/>
          <p:cNvPicPr>
            <a:picLocks noChangeAspect="1" noChangeArrowheads="1"/>
          </p:cNvPicPr>
          <p:nvPr userDrawn="1"/>
        </p:nvPicPr>
        <p:blipFill>
          <a:blip r:embed="rId4" cstate="print"/>
          <a:stretch>
            <a:fillRect/>
          </a:stretch>
        </p:blipFill>
        <p:spPr bwMode="auto">
          <a:xfrm>
            <a:off x="7989319" y="124559"/>
            <a:ext cx="1021173" cy="690943"/>
          </a:xfrm>
          <a:prstGeom prst="roundRect">
            <a:avLst>
              <a:gd name="adj" fmla="val 6615"/>
            </a:avLst>
          </a:prstGeom>
          <a:noFill/>
          <a:ln w="19050" cap="flat">
            <a:solidFill>
              <a:schemeClr val="bg1"/>
            </a:solidFill>
            <a:round/>
            <a:headEnd/>
            <a:tailEnd/>
          </a:ln>
          <a:effectLst>
            <a:outerShdw blurRad="63500" sx="102000" sy="102000" algn="ctr" rotWithShape="0">
              <a:prstClr val="black">
                <a:alpha val="40000"/>
              </a:prstClr>
            </a:outerShdw>
          </a:effectLst>
        </p:spPr>
      </p:pic>
      <p:pic>
        <p:nvPicPr>
          <p:cNvPr id="10" name="Picture 2"/>
          <p:cNvPicPr>
            <a:picLocks noChangeAspect="1" noChangeArrowheads="1"/>
          </p:cNvPicPr>
          <p:nvPr userDrawn="1"/>
        </p:nvPicPr>
        <p:blipFill>
          <a:blip r:embed="rId5" cstate="print"/>
          <a:stretch>
            <a:fillRect/>
          </a:stretch>
        </p:blipFill>
        <p:spPr bwMode="auto">
          <a:xfrm>
            <a:off x="6831128" y="138419"/>
            <a:ext cx="1035605" cy="663222"/>
          </a:xfrm>
          <a:prstGeom prst="roundRect">
            <a:avLst>
              <a:gd name="adj" fmla="val 6615"/>
            </a:avLst>
          </a:prstGeom>
          <a:noFill/>
          <a:ln w="19050" cap="flat">
            <a:solidFill>
              <a:schemeClr val="bg1"/>
            </a:solidFill>
            <a:round/>
            <a:headEnd/>
            <a:tailEnd/>
          </a:ln>
          <a:effectLst>
            <a:outerShdw blurRad="63500" sx="102000" sy="102000" algn="ctr" rotWithShape="0">
              <a:prstClr val="black">
                <a:alpha val="40000"/>
              </a:prstClr>
            </a:outerShdw>
          </a:effectLst>
        </p:spPr>
      </p:pic>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E5B69FA-8946-4AB6-B074-D84083315D6A}" type="datetime1">
              <a:rPr lang="en-US" smtClean="0"/>
              <a:pPr/>
              <a:t>3/14/2012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E5B69FA-8946-4AB6-B074-D84083315D6A}" type="datetime1">
              <a:rPr lang="en-US" smtClean="0"/>
              <a:pPr/>
              <a:t>3/14/2012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4E5B69FA-8946-4AB6-B074-D84083315D6A}" type="datetime1">
              <a:rPr lang="en-US" smtClean="0"/>
              <a:pPr/>
              <a:t>3/14/2012</a:t>
            </a:fld>
            <a:endParaRPr lang="en-US" dirty="0"/>
          </a:p>
        </p:txBody>
      </p:sp>
      <p:sp>
        <p:nvSpPr>
          <p:cNvPr id="27" name="Slide Number Placeholder 26"/>
          <p:cNvSpPr>
            <a:spLocks noGrp="1"/>
          </p:cNvSpPr>
          <p:nvPr>
            <p:ph type="sldNum" sz="quarter" idx="11"/>
          </p:nvPr>
        </p:nvSpPr>
        <p:spPr/>
        <p:txBody>
          <a:bodyPr rtlCol="0"/>
          <a:lstStyle/>
          <a:p>
            <a:fld id="{0FF58636-3AE3-4695-9EA9-A56A8CE96490}"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transition>
    <p:fade thruBlk="1"/>
  </p:transition>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4E5B69FA-8946-4AB6-B074-D84083315D6A}" type="datetime1">
              <a:rPr lang="en-US" smtClean="0"/>
              <a:pPr/>
              <a:t>3/14/2012</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B69FA-8946-4AB6-B074-D84083315D6A}" type="datetime1">
              <a:rPr lang="en-US" smtClean="0"/>
              <a:pPr/>
              <a:t>3/14/2012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E5B69FA-8946-4AB6-B074-D84083315D6A}" type="datetime1">
              <a:rPr lang="en-US" smtClean="0"/>
              <a:pPr/>
              <a:t>3/14/2012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E5B69FA-8946-4AB6-B074-D84083315D6A}" type="datetime1">
              <a:rPr lang="en-US" smtClean="0"/>
              <a:pPr/>
              <a:t>3/14/2012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5B69FA-8946-4AB6-B074-D84083315D6A}" type="datetime1">
              <a:rPr lang="en-US" smtClean="0"/>
              <a:pPr/>
              <a:t>3/14/2012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5B69FA-8946-4AB6-B074-D84083315D6A}" type="datetime1">
              <a:rPr lang="en-US" smtClean="0"/>
              <a:pPr/>
              <a:t>3/14/2012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F58636-3AE3-4695-9EA9-A56A8CE96490}" type="slidenum">
              <a:rPr lang="en-US" smtClean="0"/>
              <a:pPr/>
              <a:t>‹#›</a:t>
            </a:fld>
            <a:endParaRPr lang="en-US" dirty="0"/>
          </a:p>
        </p:txBody>
      </p:sp>
    </p:spTree>
  </p:cSld>
  <p:clrMapOvr>
    <a:masterClrMapping/>
  </p:clrMapOvr>
  <p:transition>
    <p:fade thruBlk="1"/>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CC290C-3526-468E-860B-4D9D2196BFBC}" type="datetime1">
              <a:rPr lang="en-US" smtClean="0"/>
              <a:pPr/>
              <a:t>3/14/2012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F58636-3AE3-4695-9EA9-A56A8CE96490}" type="slidenum">
              <a:rPr lang="en-US" smtClean="0"/>
              <a:pPr/>
              <a:t>‹#›</a:t>
            </a:fld>
            <a:endParaRPr lang="en-US" dirty="0"/>
          </a:p>
        </p:txBody>
      </p:sp>
      <p:sp>
        <p:nvSpPr>
          <p:cNvPr id="6" name="Title 1"/>
          <p:cNvSpPr>
            <a:spLocks noGrp="1"/>
          </p:cNvSpPr>
          <p:nvPr>
            <p:ph type="ctrTitle"/>
          </p:nvPr>
        </p:nvSpPr>
        <p:spPr>
          <a:xfrm>
            <a:off x="381000" y="4191000"/>
            <a:ext cx="8382000" cy="2057399"/>
          </a:xfrm>
          <a:prstGeom prst="rect">
            <a:avLst/>
          </a:prstGeom>
          <a:noFill/>
          <a:ln w="19050">
            <a:noFill/>
          </a:ln>
          <a:effectLst>
            <a:outerShdw blurRad="50800" dist="38100" dir="2700000" algn="tl" rotWithShape="0">
              <a:prstClr val="black">
                <a:alpha val="40000"/>
              </a:prstClr>
            </a:outerShdw>
          </a:effectLst>
        </p:spPr>
        <p:style>
          <a:lnRef idx="3">
            <a:schemeClr val="lt1"/>
          </a:lnRef>
          <a:fillRef idx="1">
            <a:schemeClr val="accent3"/>
          </a:fillRef>
          <a:effectRef idx="1">
            <a:schemeClr val="accent3"/>
          </a:effectRef>
          <a:fontRef idx="none"/>
        </p:style>
        <p:txBody>
          <a:bodyPr wrap="square" tIns="45720" bIns="45720" anchor="ctr" anchorCtr="0">
            <a:normAutofit/>
          </a:bodyPr>
          <a:lstStyle>
            <a:lvl1pPr algn="ctr">
              <a:defRPr sz="2800" i="1">
                <a:solidFill>
                  <a:schemeClr val="bg1"/>
                </a:solidFill>
                <a:latin typeface="+mj-lt"/>
              </a:defRPr>
            </a:lvl1pPr>
          </a:lstStyle>
          <a:p>
            <a:r>
              <a:rPr lang="en-US" smtClean="0"/>
              <a:t>Click to edit Master title style</a:t>
            </a:r>
            <a:endParaRPr lang="en-US" dirty="0"/>
          </a:p>
        </p:txBody>
      </p:sp>
      <p:pic>
        <p:nvPicPr>
          <p:cNvPr id="8" name="Picture 3"/>
          <p:cNvPicPr>
            <a:picLocks noChangeAspect="1" noChangeArrowheads="1"/>
          </p:cNvPicPr>
          <p:nvPr userDrawn="1"/>
        </p:nvPicPr>
        <p:blipFill>
          <a:blip r:embed="rId2" cstate="print">
            <a:duotone>
              <a:prstClr val="black"/>
              <a:schemeClr val="accent2">
                <a:tint val="45000"/>
                <a:satMod val="400000"/>
              </a:schemeClr>
            </a:duotone>
            <a:lum bright="-60000" contrast="15000"/>
          </a:blip>
          <a:stretch>
            <a:fillRect/>
          </a:stretch>
        </p:blipFill>
        <p:spPr bwMode="auto">
          <a:xfrm>
            <a:off x="685792" y="1341114"/>
            <a:ext cx="7772416" cy="2926086"/>
          </a:xfrm>
          <a:prstGeom prst="rect">
            <a:avLst/>
          </a:prstGeom>
          <a:noFill/>
          <a:effectLst/>
        </p:spPr>
      </p:pic>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7543800" cy="5029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1"/>
          <p:cNvSpPr>
            <a:spLocks noGrp="1"/>
          </p:cNvSpPr>
          <p:nvPr>
            <p:ph type="title"/>
          </p:nvPr>
        </p:nvSpPr>
        <p:spPr>
          <a:xfrm>
            <a:off x="152400" y="114299"/>
            <a:ext cx="6553200" cy="704088"/>
          </a:xfrm>
          <a:prstGeom prst="roundRect">
            <a:avLst>
              <a:gd name="adj" fmla="val 10174"/>
            </a:avLst>
          </a:prstGeom>
          <a:solidFill>
            <a:schemeClr val="bg1"/>
          </a:solidFill>
          <a:ln w="19050">
            <a:noFill/>
          </a:ln>
          <a:effectLst/>
        </p:spPr>
        <p:style>
          <a:lnRef idx="3">
            <a:schemeClr val="lt1"/>
          </a:lnRef>
          <a:fillRef idx="1">
            <a:schemeClr val="accent3"/>
          </a:fillRef>
          <a:effectRef idx="1">
            <a:schemeClr val="accent3"/>
          </a:effectRef>
          <a:fontRef idx="none"/>
        </p:style>
        <p:txBody>
          <a:bodyPr wrap="square" tIns="45720" bIns="45720" anchor="ctr" anchorCtr="0">
            <a:normAutofit/>
          </a:bodyPr>
          <a:lstStyle>
            <a:lvl1pPr>
              <a:defRPr b="1">
                <a:solidFill>
                  <a:schemeClr val="tx1"/>
                </a:solidFill>
              </a:defRPr>
            </a:lvl1pPr>
          </a:lstStyle>
          <a:p>
            <a:r>
              <a:rPr lang="en-US" smtClean="0"/>
              <a:t>Click to edit Master title style</a:t>
            </a:r>
            <a:endParaRPr lang="en-US" dirty="0"/>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4E5B69FA-8946-4AB6-B074-D84083315D6A}" type="datetime1">
              <a:rPr lang="en-US" smtClean="0"/>
              <a:pPr/>
              <a:t>3/14/2012</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FF58636-3AE3-4695-9EA9-A56A8CE96490}" type="slidenum">
              <a:rPr lang="en-US" smtClean="0"/>
              <a:pPr/>
              <a:t>‹#›</a:t>
            </a:fld>
            <a:endParaRPr lang="en-US" dirty="0"/>
          </a:p>
        </p:txBody>
      </p:sp>
      <p:sp>
        <p:nvSpPr>
          <p:cNvPr id="20" name="Rectangle 19"/>
          <p:cNvSpPr/>
          <p:nvPr/>
        </p:nvSpPr>
        <p:spPr>
          <a:xfrm>
            <a:off x="0" y="0"/>
            <a:ext cx="9144000" cy="6858000"/>
          </a:xfrm>
          <a:prstGeom prst="rect">
            <a:avLst/>
          </a:prstGeom>
          <a:gradFill flip="none" rotWithShape="1">
            <a:gsLst>
              <a:gs pos="0">
                <a:schemeClr val="accent2">
                  <a:lumMod val="75000"/>
                </a:schemeClr>
              </a:gs>
              <a:gs pos="76000">
                <a:schemeClr val="accent2">
                  <a:lumMod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5" r:id="rId12"/>
    <p:sldLayoutId id="2147483650" r:id="rId13"/>
  </p:sldLayoutIdLst>
  <p:transition>
    <p:fade thruBlk="1"/>
  </p:transition>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trainers.wikidot.com/method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gif"/></Relationships>
</file>

<file path=ppt/slides/_rels/slide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9.gif"/></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3.gif"/><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8.gi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18.gi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3" Type="http://schemas.openxmlformats.org/officeDocument/2006/relationships/diagramLayout" Target="../diagrams/layout2.xml"/><Relationship Id="rId7" Type="http://schemas.openxmlformats.org/officeDocument/2006/relationships/image" Target="../media/image8.jpeg"/><Relationship Id="rId12" Type="http://schemas.openxmlformats.org/officeDocument/2006/relationships/image" Target="../media/image32.jpe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11" Type="http://schemas.openxmlformats.org/officeDocument/2006/relationships/image" Target="../media/image31.jpeg"/><Relationship Id="rId5" Type="http://schemas.openxmlformats.org/officeDocument/2006/relationships/diagramColors" Target="../diagrams/colors2.xml"/><Relationship Id="rId10" Type="http://schemas.openxmlformats.org/officeDocument/2006/relationships/image" Target="../media/image30.jpeg"/><Relationship Id="rId4" Type="http://schemas.openxmlformats.org/officeDocument/2006/relationships/diagramQuickStyle" Target="../diagrams/quickStyle2.xml"/><Relationship Id="rId9" Type="http://schemas.openxmlformats.org/officeDocument/2006/relationships/image" Target="../media/image29.jpeg"/><Relationship Id="rId1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hyperlink" Target="http://www.webdevelopersnotes.com/design/color_combinations.php3"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5.jpeg"/><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gif"/><Relationship Id="rId1" Type="http://schemas.openxmlformats.org/officeDocument/2006/relationships/slideLayout" Target="../slideLayouts/slideLayout13.xml"/><Relationship Id="rId4" Type="http://schemas.openxmlformats.org/officeDocument/2006/relationships/image" Target="../media/image38.gif"/></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9.gif"/><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Layout" Target="../diagrams/layout8.xml"/><Relationship Id="rId7" Type="http://schemas.openxmlformats.org/officeDocument/2006/relationships/image" Target="../media/image40.jpeg"/><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8" Type="http://schemas.openxmlformats.org/officeDocument/2006/relationships/hyperlink" Target="http://bodmas.org/blog/ilt-ideas/48-things-to-do-with-an-interactive-whiteboard/" TargetMode="External"/><Relationship Id="rId13" Type="http://schemas.openxmlformats.org/officeDocument/2006/relationships/hyperlink" Target="http://www.scribd.com/doc/41749474/%CE%94%CE%99%CE%91%CE%94%CE%A1%CE%91%CE%A3%CE%A4%CE%99%CE%9A%CE%9F%CE%99-%CE%A0%CE%99%CE%9D%CE%91%CE%9A%CE%95%CE%A3-%CE%98%CE%95%CE%A9%CE%A1%CE%99%CE%91" TargetMode="External"/><Relationship Id="rId3" Type="http://schemas.openxmlformats.org/officeDocument/2006/relationships/hyperlink" Target="http://www.b2bexperts.gr/documents/faq.html" TargetMode="External"/><Relationship Id="rId7" Type="http://schemas.openxmlformats.org/officeDocument/2006/relationships/hyperlink" Target="https://docs.google.com/present/view?id=dhn2vcv5_106c9fm8j" TargetMode="External"/><Relationship Id="rId12" Type="http://schemas.openxmlformats.org/officeDocument/2006/relationships/hyperlink" Target="http://www.pre.aegean.gr/Documents/StuffFiles/lsofos/%CE%A3%CE%BF%CF%86%CF%8C%CF%82%20%CE%94%CE%B9%CE%B1%CE%B4%CF%81%CE%B1%CF%83%CF%84%CE%B9%CE%BA%CF%8C%CF%82%20%CE%A0%CE%AF%CE%BD%CE%B1%CE%BA%CE%B1%CF%82.pdf" TargetMode="External"/><Relationship Id="rId2" Type="http://schemas.openxmlformats.org/officeDocument/2006/relationships/hyperlink" Target="http://www.conceptum.gr/ib-faq.php" TargetMode="External"/><Relationship Id="rId1" Type="http://schemas.openxmlformats.org/officeDocument/2006/relationships/slideLayout" Target="../slideLayouts/slideLayout13.xml"/><Relationship Id="rId6" Type="http://schemas.openxmlformats.org/officeDocument/2006/relationships/hyperlink" Target="http://www.teachers.tv/videos/top-tips" TargetMode="External"/><Relationship Id="rId11" Type="http://schemas.openxmlformats.org/officeDocument/2006/relationships/hyperlink" Target="http://www.iwbmaths.co.uk/Research/Pedagogy%20-%20Interactivity.html" TargetMode="External"/><Relationship Id="rId5" Type="http://schemas.openxmlformats.org/officeDocument/2006/relationships/hyperlink" Target="http://www.amphi.com/departments/technology/whiteboard/lessonplans.html" TargetMode="External"/><Relationship Id="rId10" Type="http://schemas.openxmlformats.org/officeDocument/2006/relationships/hyperlink" Target="http://findarticles.com/p/articles/mi_6957/is_4_54/ai_n31161066/?tag=content;col1" TargetMode="External"/><Relationship Id="rId4" Type="http://schemas.openxmlformats.org/officeDocument/2006/relationships/hyperlink" Target="http://dide.ilei.sch.gr/keplinet/ed/d25_mar_2009.phphttp:/www.scribd.com/doc/30429490/" TargetMode="External"/><Relationship Id="rId9" Type="http://schemas.openxmlformats.org/officeDocument/2006/relationships/hyperlink" Target="http://books.google.gr/books?id=XU7NzGpb_-UC&amp;pg=PA21&amp;lpg=PA21&amp;dq=teaching+methods+with+IWB&amp;source=bl&amp;ots=lKWLOsJBqB&amp;sig=me50rZw7oc1A1J_TCybHf--uOq4&amp;hl=el&amp;ei=C0RYTfWZC4fusgbw4qSmCw&amp;sa=X&amp;oi=book_result&amp;ct=result&amp;resnum=5&amp;sqi=2&amp;ved=0CEIQ6AEwBA#v=onepage&amp;q=teaching%20methods%20with%20IWB&amp;f=fal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124744"/>
            <a:ext cx="8458200" cy="1470025"/>
          </a:xfrm>
        </p:spPr>
        <p:txBody>
          <a:bodyPr>
            <a:normAutofit/>
          </a:bodyPr>
          <a:lstStyle/>
          <a:p>
            <a:r>
              <a:rPr lang="el-GR" sz="3400" dirty="0" smtClean="0">
                <a:solidFill>
                  <a:schemeClr val="tx1"/>
                </a:solidFill>
              </a:rPr>
              <a:t>Οι Διαδραστικοί Πίνακες</a:t>
            </a:r>
            <a:r>
              <a:rPr lang="en-US" sz="3400" dirty="0" smtClean="0">
                <a:solidFill>
                  <a:schemeClr val="tx1"/>
                </a:solidFill>
              </a:rPr>
              <a:t/>
            </a:r>
            <a:br>
              <a:rPr lang="en-US" sz="3400" dirty="0" smtClean="0">
                <a:solidFill>
                  <a:schemeClr val="tx1"/>
                </a:solidFill>
              </a:rPr>
            </a:br>
            <a:r>
              <a:rPr lang="el-GR" sz="3400" dirty="0" smtClean="0">
                <a:solidFill>
                  <a:schemeClr val="tx1"/>
                </a:solidFill>
              </a:rPr>
              <a:t> στη σύγχρονη διδακτική πρακτική .</a:t>
            </a:r>
            <a:endParaRPr lang="el-GR" sz="3400" dirty="0"/>
          </a:p>
        </p:txBody>
      </p:sp>
      <p:sp>
        <p:nvSpPr>
          <p:cNvPr id="3" name="Subtitle 2"/>
          <p:cNvSpPr>
            <a:spLocks noGrp="1"/>
          </p:cNvSpPr>
          <p:nvPr>
            <p:ph type="subTitle" idx="1"/>
          </p:nvPr>
        </p:nvSpPr>
        <p:spPr>
          <a:xfrm>
            <a:off x="467544" y="3843463"/>
            <a:ext cx="6263456" cy="2806452"/>
          </a:xfrm>
        </p:spPr>
        <p:txBody>
          <a:bodyPr>
            <a:normAutofit/>
          </a:bodyPr>
          <a:lstStyle/>
          <a:p>
            <a:r>
              <a:rPr lang="el-GR" sz="1600" dirty="0" smtClean="0"/>
              <a:t>-Εισαγωγή στη Χρήση των </a:t>
            </a:r>
            <a:r>
              <a:rPr lang="el-GR" sz="1600" dirty="0" err="1" smtClean="0"/>
              <a:t>Διαδραστικών</a:t>
            </a:r>
            <a:r>
              <a:rPr lang="el-GR" sz="1600" dirty="0" smtClean="0"/>
              <a:t> Πινάκων</a:t>
            </a:r>
          </a:p>
          <a:p>
            <a:r>
              <a:rPr lang="el-GR" sz="1600" dirty="0" smtClean="0"/>
              <a:t>-Σύντομη σχολιασμένη αναφορά σε συμπεράσματα  βασικής βιβλιογραφίας.</a:t>
            </a:r>
          </a:p>
          <a:p>
            <a:r>
              <a:rPr lang="el-GR" sz="1600" dirty="0" smtClean="0"/>
              <a:t>-Επίπεδα χρήσης του </a:t>
            </a:r>
            <a:r>
              <a:rPr lang="el-GR" sz="1600" dirty="0" err="1" smtClean="0"/>
              <a:t>Διαδραστικού</a:t>
            </a:r>
            <a:r>
              <a:rPr lang="el-GR" sz="1600" dirty="0" smtClean="0"/>
              <a:t> Πίνακα</a:t>
            </a:r>
          </a:p>
          <a:p>
            <a:r>
              <a:rPr lang="el-GR" sz="1600" dirty="0" smtClean="0"/>
              <a:t>-Απλές </a:t>
            </a:r>
            <a:r>
              <a:rPr lang="el-GR" sz="1600" dirty="0" err="1" smtClean="0"/>
              <a:t>Διαδραστικές</a:t>
            </a:r>
            <a:r>
              <a:rPr lang="el-GR" sz="1600" dirty="0" smtClean="0"/>
              <a:t> Τεχνικές </a:t>
            </a:r>
          </a:p>
          <a:p>
            <a:r>
              <a:rPr lang="el-GR" sz="1600" dirty="0" smtClean="0"/>
              <a:t>-Υλοποίηση διδακτικών προσεγγίσεων</a:t>
            </a:r>
          </a:p>
          <a:p>
            <a:r>
              <a:rPr lang="el-GR" sz="1600" dirty="0" smtClean="0"/>
              <a:t>-Συνεργατικές τεχνικές </a:t>
            </a:r>
            <a:r>
              <a:rPr lang="en-US" sz="1600" dirty="0" smtClean="0">
                <a:hlinkClick r:id="rId3"/>
              </a:rPr>
              <a:t>http://e-trainers.wikidot.com/methods</a:t>
            </a:r>
            <a:endParaRPr lang="el-GR" sz="1600" dirty="0" smtClean="0"/>
          </a:p>
          <a:p>
            <a:r>
              <a:rPr lang="el-GR" sz="1600" dirty="0" smtClean="0"/>
              <a:t>-Συνδυαστική χρήση του Διαδικτύου και του ηλεκτρονικού ταχυδρομείου.</a:t>
            </a:r>
          </a:p>
          <a:p>
            <a:endParaRPr lang="el-GR" sz="1600" dirty="0">
              <a:solidFill>
                <a:schemeClr val="tx1">
                  <a:lumMod val="85000"/>
                  <a:lumOff val="15000"/>
                </a:schemeClr>
              </a:solidFill>
            </a:endParaRPr>
          </a:p>
        </p:txBody>
      </p:sp>
      <p:pic>
        <p:nvPicPr>
          <p:cNvPr id="4" name="Picture 2"/>
          <p:cNvPicPr>
            <a:picLocks noChangeAspect="1" noChangeArrowheads="1"/>
          </p:cNvPicPr>
          <p:nvPr/>
        </p:nvPicPr>
        <p:blipFill>
          <a:blip r:embed="rId4" cstate="print"/>
          <a:stretch>
            <a:fillRect/>
          </a:stretch>
        </p:blipFill>
        <p:spPr bwMode="auto">
          <a:xfrm>
            <a:off x="7580047" y="482300"/>
            <a:ext cx="1233282" cy="1356026"/>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5" name="Picture 2"/>
          <p:cNvPicPr>
            <a:picLocks noChangeAspect="1" noChangeArrowheads="1"/>
          </p:cNvPicPr>
          <p:nvPr/>
        </p:nvPicPr>
        <p:blipFill>
          <a:blip r:embed="rId5" cstate="print"/>
          <a:stretch>
            <a:fillRect/>
          </a:stretch>
        </p:blipFill>
        <p:spPr bwMode="auto">
          <a:xfrm>
            <a:off x="7524328" y="2060848"/>
            <a:ext cx="1344721" cy="1007243"/>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6" name="Picture 2"/>
          <p:cNvPicPr>
            <a:picLocks noChangeAspect="1" noChangeArrowheads="1"/>
          </p:cNvPicPr>
          <p:nvPr/>
        </p:nvPicPr>
        <p:blipFill>
          <a:blip r:embed="rId6" cstate="print"/>
          <a:stretch>
            <a:fillRect/>
          </a:stretch>
        </p:blipFill>
        <p:spPr bwMode="auto">
          <a:xfrm>
            <a:off x="7524688" y="3290612"/>
            <a:ext cx="1344000" cy="100800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2302405" y="6224733"/>
            <a:ext cx="6825088" cy="830997"/>
          </a:xfrm>
          <a:prstGeom prst="rect">
            <a:avLst/>
          </a:prstGeom>
        </p:spPr>
        <p:txBody>
          <a:bodyPr wrap="square">
            <a:spAutoFit/>
          </a:bodyPr>
          <a:lstStyle/>
          <a:p>
            <a:pPr algn="r"/>
            <a:r>
              <a:rPr lang="el-GR" sz="1200" i="1" dirty="0" smtClean="0">
                <a:latin typeface="Arial Narrow" pitchFamily="34" charset="0"/>
              </a:rPr>
              <a:t>Ημερίδα</a:t>
            </a:r>
            <a:r>
              <a:rPr lang="el-GR" sz="1200" i="1" dirty="0">
                <a:latin typeface="Arial Narrow" pitchFamily="34" charset="0"/>
              </a:rPr>
              <a:t>  Επιμόρφωσης Φιλολόγων </a:t>
            </a:r>
            <a:endParaRPr lang="en-US" sz="1200" i="1" dirty="0">
              <a:latin typeface="Arial Narrow" pitchFamily="34" charset="0"/>
            </a:endParaRPr>
          </a:p>
          <a:p>
            <a:pPr algn="r"/>
            <a:r>
              <a:rPr lang="el-GR" sz="1200" i="1" dirty="0" smtClean="0">
                <a:latin typeface="Arial Narrow" pitchFamily="34" charset="0"/>
              </a:rPr>
              <a:t>Η </a:t>
            </a:r>
            <a:r>
              <a:rPr lang="el-GR" sz="1200" i="1" dirty="0">
                <a:latin typeface="Arial Narrow" pitchFamily="34" charset="0"/>
              </a:rPr>
              <a:t>διδακτική μεθοδολογία των φιλολογικών μαθημάτων με τη χρήση του </a:t>
            </a:r>
            <a:r>
              <a:rPr lang="el-GR" sz="1200" i="1" dirty="0" err="1">
                <a:latin typeface="Arial Narrow" pitchFamily="34" charset="0"/>
              </a:rPr>
              <a:t>διαδραστικού</a:t>
            </a:r>
            <a:r>
              <a:rPr lang="el-GR" sz="1200" i="1" dirty="0">
                <a:latin typeface="Arial Narrow" pitchFamily="34" charset="0"/>
              </a:rPr>
              <a:t> </a:t>
            </a:r>
            <a:r>
              <a:rPr lang="el-GR" sz="1200" i="1" dirty="0" smtClean="0">
                <a:latin typeface="Arial Narrow" pitchFamily="34" charset="0"/>
              </a:rPr>
              <a:t>πίνακα</a:t>
            </a:r>
            <a:endParaRPr lang="en-US" sz="1200" i="1" dirty="0" smtClean="0">
              <a:latin typeface="Arial Narrow" pitchFamily="34" charset="0"/>
            </a:endParaRPr>
          </a:p>
          <a:p>
            <a:pPr algn="r"/>
            <a:r>
              <a:rPr lang="en-US" sz="1200" i="1" dirty="0" smtClean="0">
                <a:latin typeface="Arial Narrow" pitchFamily="34" charset="0"/>
              </a:rPr>
              <a:t> </a:t>
            </a:r>
            <a:r>
              <a:rPr lang="el-GR" sz="1200" b="1" i="1" dirty="0">
                <a:latin typeface="Arial Narrow" pitchFamily="34" charset="0"/>
              </a:rPr>
              <a:t>Κώστας </a:t>
            </a:r>
            <a:r>
              <a:rPr lang="el-GR" sz="1200" b="1" i="1" dirty="0" err="1">
                <a:latin typeface="Arial Narrow" pitchFamily="34" charset="0"/>
              </a:rPr>
              <a:t>Μάμμος</a:t>
            </a:r>
            <a:r>
              <a:rPr lang="el-GR" sz="1200" b="1" i="1" dirty="0">
                <a:latin typeface="Arial Narrow" pitchFamily="34" charset="0"/>
              </a:rPr>
              <a:t> </a:t>
            </a:r>
            <a:r>
              <a:rPr lang="el-GR" sz="1200" i="1" dirty="0">
                <a:latin typeface="Arial Narrow" pitchFamily="34" charset="0"/>
              </a:rPr>
              <a:t>(ΠΕ03), 15ο Γυμνάσιο Περιστερίου (Απρίλιος 2011)</a:t>
            </a:r>
          </a:p>
          <a:p>
            <a:pPr algn="r"/>
            <a:endParaRPr lang="el-GR" sz="1200" i="1" dirty="0">
              <a:effectLst/>
              <a:latin typeface="Arial Narrow"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rot="5400000" flipV="1">
            <a:off x="-74849" y="3399422"/>
            <a:ext cx="5903253" cy="4571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l-GR"/>
          </a:p>
        </p:txBody>
      </p:sp>
      <p:sp>
        <p:nvSpPr>
          <p:cNvPr id="2" name="Rectangle 1"/>
          <p:cNvSpPr/>
          <p:nvPr/>
        </p:nvSpPr>
        <p:spPr>
          <a:xfrm>
            <a:off x="3361765" y="1260919"/>
            <a:ext cx="5257799" cy="2308324"/>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l-GR" sz="2400" dirty="0" smtClean="0"/>
              <a:t>Πρόταση 78 :</a:t>
            </a:r>
            <a:endParaRPr lang="en-US" sz="2400" dirty="0" smtClean="0"/>
          </a:p>
          <a:p>
            <a:r>
              <a:rPr lang="el-GR" sz="2400" b="1" dirty="0" smtClean="0"/>
              <a:t>«</a:t>
            </a:r>
            <a:r>
              <a:rPr lang="el-GR" sz="2400" dirty="0" smtClean="0"/>
              <a:t>Πρόγραμμα πιλοτικής εισαγωγής Διαδραστικών συστημάτων και συναφούς εξοπλισμού στην τάξη για μία ψηφιακά υποστηριζόμενη διδασκαλία</a:t>
            </a:r>
            <a:r>
              <a:rPr lang="el-GR" sz="2400" b="1" dirty="0" smtClean="0"/>
              <a:t>»</a:t>
            </a:r>
            <a:endParaRPr lang="el-GR" sz="2400" dirty="0"/>
          </a:p>
        </p:txBody>
      </p:sp>
      <p:pic>
        <p:nvPicPr>
          <p:cNvPr id="1026" name="Picture 2"/>
          <p:cNvPicPr>
            <a:picLocks noChangeAspect="1" noChangeArrowheads="1"/>
          </p:cNvPicPr>
          <p:nvPr/>
        </p:nvPicPr>
        <p:blipFill>
          <a:blip r:embed="rId2" cstate="print"/>
          <a:srcRect l="18635" t="78508" r="19599" b="6316"/>
          <a:stretch>
            <a:fillRect/>
          </a:stretch>
        </p:blipFill>
        <p:spPr bwMode="auto">
          <a:xfrm>
            <a:off x="3254188" y="5043512"/>
            <a:ext cx="5392270" cy="8280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3"/>
          <p:cNvSpPr/>
          <p:nvPr/>
        </p:nvSpPr>
        <p:spPr>
          <a:xfrm>
            <a:off x="416859" y="4572000"/>
            <a:ext cx="8310282" cy="5378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l-GR"/>
          </a:p>
        </p:txBody>
      </p:sp>
      <p:sp>
        <p:nvSpPr>
          <p:cNvPr id="6" name="Title 5"/>
          <p:cNvSpPr>
            <a:spLocks noGrp="1"/>
          </p:cNvSpPr>
          <p:nvPr>
            <p:ph type="title"/>
          </p:nvPr>
        </p:nvSpPr>
        <p:spPr/>
        <p:txBody>
          <a:bodyPr>
            <a:normAutofit/>
          </a:bodyPr>
          <a:lstStyle/>
          <a:p>
            <a:r>
              <a:rPr lang="el-GR" sz="2800" dirty="0" smtClean="0"/>
              <a:t>Δράση Π-78</a:t>
            </a:r>
            <a:endParaRPr lang="el-GR" sz="2800" dirty="0"/>
          </a:p>
        </p:txBody>
      </p:sp>
      <p:sp>
        <p:nvSpPr>
          <p:cNvPr id="7" name="TextBox 6"/>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affwww.fullcoll.edu/cfacer/Boy%20at%20Blackboard.jpg"/>
          <p:cNvPicPr>
            <a:picLocks noChangeAspect="1" noChangeArrowheads="1"/>
          </p:cNvPicPr>
          <p:nvPr/>
        </p:nvPicPr>
        <p:blipFill>
          <a:blip r:embed="rId2" cstate="print"/>
          <a:srcRect/>
          <a:stretch>
            <a:fillRect/>
          </a:stretch>
        </p:blipFill>
        <p:spPr bwMode="auto">
          <a:xfrm>
            <a:off x="572433" y="1160338"/>
            <a:ext cx="3071719" cy="2047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p:nvPr/>
        </p:nvSpPr>
        <p:spPr>
          <a:xfrm rot="5400000" flipV="1">
            <a:off x="1095045" y="3359081"/>
            <a:ext cx="5903253" cy="4571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l-GR"/>
          </a:p>
        </p:txBody>
      </p:sp>
      <p:pic>
        <p:nvPicPr>
          <p:cNvPr id="22530" name="Picture 2" descr="http://www.davidpaulrosser.co.uk/blog/wp-content/uploads/2010/04/InteractiveWhiteBoard.jpg"/>
          <p:cNvPicPr>
            <a:picLocks noChangeAspect="1" noChangeArrowheads="1"/>
          </p:cNvPicPr>
          <p:nvPr/>
        </p:nvPicPr>
        <p:blipFill>
          <a:blip r:embed="rId3" cstate="print"/>
          <a:srcRect/>
          <a:stretch>
            <a:fillRect/>
          </a:stretch>
        </p:blipFill>
        <p:spPr bwMode="auto">
          <a:xfrm>
            <a:off x="4549775" y="2413000"/>
            <a:ext cx="381000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5"/>
          <p:cNvSpPr>
            <a:spLocks noGrp="1"/>
          </p:cNvSpPr>
          <p:nvPr>
            <p:ph type="title"/>
          </p:nvPr>
        </p:nvSpPr>
        <p:spPr/>
        <p:txBody>
          <a:bodyPr>
            <a:normAutofit/>
          </a:bodyPr>
          <a:lstStyle/>
          <a:p>
            <a:r>
              <a:rPr lang="el-GR" sz="2800" dirty="0" smtClean="0"/>
              <a:t>Πριν                                             μετά...</a:t>
            </a:r>
            <a:endParaRPr lang="el-GR" sz="2800" dirty="0"/>
          </a:p>
        </p:txBody>
      </p:sp>
      <p:sp>
        <p:nvSpPr>
          <p:cNvPr id="7" name="TextBox 6"/>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fade">
                                      <p:cBhvr>
                                        <p:cTn id="12" dur="1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5400000" flipV="1">
            <a:off x="1095045" y="3359081"/>
            <a:ext cx="5903253" cy="4571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l-GR"/>
          </a:p>
        </p:txBody>
      </p:sp>
      <p:pic>
        <p:nvPicPr>
          <p:cNvPr id="3" name="Picture 2" descr="Ανθρωπος-μπροστά-σε-διαδραστικό.gif"/>
          <p:cNvPicPr>
            <a:picLocks noChangeAspect="1"/>
          </p:cNvPicPr>
          <p:nvPr/>
        </p:nvPicPr>
        <p:blipFill>
          <a:blip r:embed="rId2" cstate="print"/>
          <a:srcRect l="1314" t="2335"/>
          <a:stretch>
            <a:fillRect/>
          </a:stretch>
        </p:blipFill>
        <p:spPr>
          <a:xfrm>
            <a:off x="5130799" y="2184400"/>
            <a:ext cx="2524955" cy="2146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6019800" y="5778500"/>
            <a:ext cx="2755900"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l-GR"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....και τώρα ;</a:t>
            </a:r>
            <a:endParaRPr lang="el-G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Title 4"/>
          <p:cNvSpPr>
            <a:spLocks noGrp="1"/>
          </p:cNvSpPr>
          <p:nvPr>
            <p:ph type="title"/>
          </p:nvPr>
        </p:nvSpPr>
        <p:spPr/>
        <p:txBody>
          <a:bodyPr>
            <a:normAutofit/>
          </a:bodyPr>
          <a:lstStyle/>
          <a:p>
            <a:r>
              <a:rPr lang="el-GR" sz="2800" dirty="0" smtClean="0"/>
              <a:t>Μην πανικοβάλεστε....</a:t>
            </a:r>
            <a:endParaRPr lang="el-GR" sz="2800" dirty="0"/>
          </a:p>
        </p:txBody>
      </p:sp>
      <p:sp>
        <p:nvSpPr>
          <p:cNvPr id="6" name="TextBox 5"/>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G:\Τα έγγραφά μου\Ομιλία για Διαδραστικούς Πίνακες\people.png"/>
          <p:cNvPicPr>
            <a:picLocks noChangeAspect="1" noChangeArrowheads="1"/>
          </p:cNvPicPr>
          <p:nvPr/>
        </p:nvPicPr>
        <p:blipFill>
          <a:blip r:embed="rId2" cstate="print"/>
          <a:srcRect/>
          <a:stretch>
            <a:fillRect/>
          </a:stretch>
        </p:blipFill>
        <p:spPr bwMode="auto">
          <a:xfrm>
            <a:off x="1333500" y="2667000"/>
            <a:ext cx="1219200" cy="12192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2851710" y="2840335"/>
            <a:ext cx="67197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l-GR"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749300" y="2164081"/>
            <a:ext cx="7708900" cy="4571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l-GR"/>
          </a:p>
        </p:txBody>
      </p:sp>
      <p:pic>
        <p:nvPicPr>
          <p:cNvPr id="40964" name="Picture 4" descr="http://t0.gstatic.com/images?q=tbn:ANd9GcROraxF6TfFnNXGFXsrKNzpXPrloYmQoS8qIYFRQmaegvWaAqs&amp;t=1&amp;usg=__3HXdkiRDGpTie2M54bfEmg4GyPo="/>
          <p:cNvPicPr>
            <a:picLocks noChangeAspect="1" noChangeArrowheads="1"/>
          </p:cNvPicPr>
          <p:nvPr/>
        </p:nvPicPr>
        <p:blipFill>
          <a:blip r:embed="rId3" cstate="print"/>
          <a:srcRect l="4882" t="3866" r="5651" b="9257"/>
          <a:stretch>
            <a:fillRect/>
          </a:stretch>
        </p:blipFill>
        <p:spPr bwMode="auto">
          <a:xfrm>
            <a:off x="3692769" y="2587172"/>
            <a:ext cx="1914211" cy="13869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5736425" y="2840335"/>
            <a:ext cx="67197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l-GR"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8" name="Picture 7" descr="windows.gif"/>
          <p:cNvPicPr>
            <a:picLocks noChangeAspect="1"/>
          </p:cNvPicPr>
          <p:nvPr/>
        </p:nvPicPr>
        <p:blipFill>
          <a:blip r:embed="rId4" cstate="print"/>
          <a:stretch>
            <a:fillRect/>
          </a:stretch>
        </p:blipFill>
        <p:spPr>
          <a:xfrm>
            <a:off x="6484484" y="2662082"/>
            <a:ext cx="1777773" cy="13316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Rectangle 8"/>
          <p:cNvSpPr/>
          <p:nvPr/>
        </p:nvSpPr>
        <p:spPr>
          <a:xfrm>
            <a:off x="749300" y="4885510"/>
            <a:ext cx="7708900" cy="4571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l-GR"/>
          </a:p>
        </p:txBody>
      </p:sp>
      <p:sp>
        <p:nvSpPr>
          <p:cNvPr id="10" name="Title 9"/>
          <p:cNvSpPr>
            <a:spLocks noGrp="1"/>
          </p:cNvSpPr>
          <p:nvPr>
            <p:ph type="title"/>
          </p:nvPr>
        </p:nvSpPr>
        <p:spPr/>
        <p:txBody>
          <a:bodyPr>
            <a:normAutofit/>
          </a:bodyPr>
          <a:lstStyle/>
          <a:p>
            <a:r>
              <a:rPr lang="el-GR" sz="2800" dirty="0" smtClean="0"/>
              <a:t>Η επόμενη μέρα...</a:t>
            </a:r>
            <a:endParaRPr lang="el-GR" sz="2800" dirty="0"/>
          </a:p>
        </p:txBody>
      </p:sp>
      <p:sp>
        <p:nvSpPr>
          <p:cNvPr id="11" name="TextBox 10"/>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pic>
        <p:nvPicPr>
          <p:cNvPr id="22531" name="Picture 3"/>
          <p:cNvPicPr>
            <a:picLocks noChangeAspect="1" noChangeArrowheads="1"/>
          </p:cNvPicPr>
          <p:nvPr/>
        </p:nvPicPr>
        <p:blipFill>
          <a:blip r:embed="rId5" cstate="print"/>
          <a:srcRect l="21964" t="11828" r="61215" b="61086"/>
          <a:stretch>
            <a:fillRect/>
          </a:stretch>
        </p:blipFill>
        <p:spPr bwMode="auto">
          <a:xfrm>
            <a:off x="4009935" y="5274828"/>
            <a:ext cx="1200331" cy="12079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Cloud Callout 12"/>
          <p:cNvSpPr/>
          <p:nvPr/>
        </p:nvSpPr>
        <p:spPr>
          <a:xfrm>
            <a:off x="4241800" y="4419600"/>
            <a:ext cx="1422400" cy="965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fade">
                                      <p:cBhvr>
                                        <p:cTn id="7" dur="2000"/>
                                        <p:tgtEl>
                                          <p:spTgt spid="2253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0962"/>
                                        </p:tgtEl>
                                        <p:attrNameLst>
                                          <p:attrName>style.visibility</p:attrName>
                                        </p:attrNameLst>
                                      </p:cBhvr>
                                      <p:to>
                                        <p:strVal val="visible"/>
                                      </p:to>
                                    </p:set>
                                    <p:animEffect transition="in" filter="fade">
                                      <p:cBhvr>
                                        <p:cTn id="11" dur="500"/>
                                        <p:tgtEl>
                                          <p:spTgt spid="40962"/>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0964"/>
                                        </p:tgtEl>
                                        <p:attrNameLst>
                                          <p:attrName>style.visibility</p:attrName>
                                        </p:attrNameLst>
                                      </p:cBhvr>
                                      <p:to>
                                        <p:strVal val="visible"/>
                                      </p:to>
                                    </p:set>
                                    <p:animEffect transition="in" filter="fade">
                                      <p:cBhvr>
                                        <p:cTn id="19" dur="500"/>
                                        <p:tgtEl>
                                          <p:spTgt spid="4096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G:\Τα έγγραφά μου\Διαδραστικοί Πίνακες\interactive-whiteboard-2.gif"/>
          <p:cNvPicPr>
            <a:picLocks noChangeAspect="1" noChangeArrowheads="1"/>
          </p:cNvPicPr>
          <p:nvPr/>
        </p:nvPicPr>
        <p:blipFill>
          <a:blip r:embed="rId3" cstate="print"/>
          <a:srcRect l="7273" t="6761" r="16364" b="18873"/>
          <a:stretch>
            <a:fillRect/>
          </a:stretch>
        </p:blipFill>
        <p:spPr bwMode="auto">
          <a:xfrm>
            <a:off x="3017464" y="3783848"/>
            <a:ext cx="3024336" cy="2376264"/>
          </a:xfrm>
          <a:prstGeom prst="rect">
            <a:avLst/>
          </a:prstGeom>
          <a:noFill/>
        </p:spPr>
      </p:pic>
      <p:sp>
        <p:nvSpPr>
          <p:cNvPr id="5" name="Content Placeholder 4"/>
          <p:cNvSpPr>
            <a:spLocks noGrp="1"/>
          </p:cNvSpPr>
          <p:nvPr>
            <p:ph idx="1"/>
          </p:nvPr>
        </p:nvSpPr>
        <p:spPr/>
        <p:txBody>
          <a:bodyPr>
            <a:normAutofit/>
          </a:bodyPr>
          <a:lstStyle/>
          <a:p>
            <a:r>
              <a:rPr lang="el-GR" sz="2400" dirty="0" smtClean="0">
                <a:latin typeface="+mj-lt"/>
              </a:rPr>
              <a:t>Συσκευή εισόδου συντεταγμένων και προβολής εικόνας</a:t>
            </a:r>
            <a:r>
              <a:rPr lang="el-GR" sz="2400" dirty="0" smtClean="0">
                <a:latin typeface="Verdana" pitchFamily="34" charset="0"/>
              </a:rPr>
              <a:t>.</a:t>
            </a:r>
          </a:p>
        </p:txBody>
      </p:sp>
      <p:sp>
        <p:nvSpPr>
          <p:cNvPr id="11" name="Title 10"/>
          <p:cNvSpPr>
            <a:spLocks noGrp="1"/>
          </p:cNvSpPr>
          <p:nvPr>
            <p:ph type="title"/>
          </p:nvPr>
        </p:nvSpPr>
        <p:spPr>
          <a:xfrm>
            <a:off x="152400" y="114299"/>
            <a:ext cx="6705600" cy="704088"/>
          </a:xfrm>
        </p:spPr>
        <p:txBody>
          <a:bodyPr>
            <a:noAutofit/>
          </a:bodyPr>
          <a:lstStyle/>
          <a:p>
            <a:r>
              <a:rPr lang="el-GR" sz="2800" dirty="0" smtClean="0">
                <a:solidFill>
                  <a:schemeClr val="tx1">
                    <a:lumMod val="85000"/>
                    <a:lumOff val="15000"/>
                  </a:schemeClr>
                </a:solidFill>
              </a:rPr>
              <a:t>Τι είναι ο Διαδραστικός Πίνακας;</a:t>
            </a:r>
            <a:endParaRPr lang="el-GR" sz="2800" dirty="0"/>
          </a:p>
        </p:txBody>
      </p:sp>
      <p:pic>
        <p:nvPicPr>
          <p:cNvPr id="1031" name="Picture 7" descr="G:\Τα έγγραφά μου\Διαδραστικοί Πίνακες\pen-and-hand.gif"/>
          <p:cNvPicPr>
            <a:picLocks noChangeAspect="1" noChangeArrowheads="1"/>
          </p:cNvPicPr>
          <p:nvPr/>
        </p:nvPicPr>
        <p:blipFill>
          <a:blip r:embed="rId4" cstate="print"/>
          <a:srcRect/>
          <a:stretch>
            <a:fillRect/>
          </a:stretch>
        </p:blipFill>
        <p:spPr bwMode="auto">
          <a:xfrm>
            <a:off x="4169592" y="4575936"/>
            <a:ext cx="989111" cy="809798"/>
          </a:xfrm>
          <a:prstGeom prst="rect">
            <a:avLst/>
          </a:prstGeom>
          <a:noFill/>
        </p:spPr>
      </p:pic>
      <p:sp>
        <p:nvSpPr>
          <p:cNvPr id="13" name="Oval 12"/>
          <p:cNvSpPr/>
          <p:nvPr/>
        </p:nvSpPr>
        <p:spPr>
          <a:xfrm>
            <a:off x="4325332" y="4860060"/>
            <a:ext cx="72008" cy="72008"/>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Right Arrow 13"/>
          <p:cNvSpPr/>
          <p:nvPr/>
        </p:nvSpPr>
        <p:spPr>
          <a:xfrm rot="10800000">
            <a:off x="4109308" y="4860060"/>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5" name="Right Arrow 14"/>
          <p:cNvSpPr/>
          <p:nvPr/>
        </p:nvSpPr>
        <p:spPr>
          <a:xfrm rot="16200000">
            <a:off x="4253324" y="4716044"/>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6" name="Right Arrow 15"/>
          <p:cNvSpPr/>
          <p:nvPr/>
        </p:nvSpPr>
        <p:spPr>
          <a:xfrm rot="5400000" flipV="1">
            <a:off x="4253324" y="5004076"/>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7" name="Right Arrow 16"/>
          <p:cNvSpPr/>
          <p:nvPr/>
        </p:nvSpPr>
        <p:spPr>
          <a:xfrm flipV="1">
            <a:off x="4397340" y="4860060"/>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2" name="TextBox 11"/>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3"/>
                                        </p:tgtEl>
                                        <p:attrNameLst>
                                          <p:attrName>style.visibility</p:attrName>
                                        </p:attrNameLst>
                                      </p:cBhvr>
                                      <p:to>
                                        <p:strVal val="visible"/>
                                      </p:to>
                                    </p:set>
                                    <p:animEffect transition="in" filter="fade">
                                      <p:cBhvr>
                                        <p:cTn id="11" dur="1000"/>
                                        <p:tgtEl>
                                          <p:spTgt spid="103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31"/>
                                        </p:tgtEl>
                                        <p:attrNameLst>
                                          <p:attrName>style.visibility</p:attrName>
                                        </p:attrNameLst>
                                      </p:cBhvr>
                                      <p:to>
                                        <p:strVal val="visible"/>
                                      </p:to>
                                    </p:set>
                                    <p:animEffect transition="in" filter="fade">
                                      <p:cBhvr>
                                        <p:cTn id="15" dur="1000"/>
                                        <p:tgtEl>
                                          <p:spTgt spid="1031"/>
                                        </p:tgtEl>
                                      </p:cBhvr>
                                    </p:animEffect>
                                  </p:childTnLst>
                                </p:cTn>
                              </p:par>
                            </p:childTnLst>
                          </p:cTn>
                        </p:par>
                        <p:par>
                          <p:cTn id="16" fill="hold">
                            <p:stCondLst>
                              <p:cond delay="3000"/>
                            </p:stCondLst>
                            <p:childTnLst>
                              <p:par>
                                <p:cTn id="17" presetID="53" presetClass="entr" presetSubtype="0" fill="hold" grpId="2"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3500"/>
                            </p:stCondLst>
                            <p:childTnLst>
                              <p:par>
                                <p:cTn id="23" presetID="53" presetClass="exit" presetSubtype="0" fill="hold" grpId="1" nodeType="afterEffect">
                                  <p:stCondLst>
                                    <p:cond delay="0"/>
                                  </p:stCondLst>
                                  <p:childTnLst>
                                    <p:anim calcmode="lin" valueType="num">
                                      <p:cBhvr>
                                        <p:cTn id="24" dur="500"/>
                                        <p:tgtEl>
                                          <p:spTgt spid="13"/>
                                        </p:tgtEl>
                                        <p:attrNameLst>
                                          <p:attrName>ppt_w</p:attrName>
                                        </p:attrNameLst>
                                      </p:cBhvr>
                                      <p:tavLst>
                                        <p:tav tm="0">
                                          <p:val>
                                            <p:strVal val="ppt_w"/>
                                          </p:val>
                                        </p:tav>
                                        <p:tav tm="100000">
                                          <p:val>
                                            <p:fltVal val="0"/>
                                          </p:val>
                                        </p:tav>
                                      </p:tavLst>
                                    </p:anim>
                                    <p:anim calcmode="lin" valueType="num">
                                      <p:cBhvr>
                                        <p:cTn id="25" dur="500"/>
                                        <p:tgtEl>
                                          <p:spTgt spid="13"/>
                                        </p:tgtEl>
                                        <p:attrNameLst>
                                          <p:attrName>ppt_h</p:attrName>
                                        </p:attrNameLst>
                                      </p:cBhvr>
                                      <p:tavLst>
                                        <p:tav tm="0">
                                          <p:val>
                                            <p:strVal val="ppt_h"/>
                                          </p:val>
                                        </p:tav>
                                        <p:tav tm="100000">
                                          <p:val>
                                            <p:fltVal val="0"/>
                                          </p:val>
                                        </p:tav>
                                      </p:tavLst>
                                    </p:anim>
                                    <p:animEffect transition="out" filter="fade">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par>
                          <p:cTn id="41" fill="hold">
                            <p:stCondLst>
                              <p:cond delay="4500"/>
                            </p:stCondLst>
                            <p:childTnLst>
                              <p:par>
                                <p:cTn id="42" presetID="64" presetClass="path" presetSubtype="0" repeatCount="indefinite" accel="50000" decel="50000" fill="hold" grpId="1" nodeType="afterEffect">
                                  <p:stCondLst>
                                    <p:cond delay="0"/>
                                  </p:stCondLst>
                                  <p:endCondLst>
                                    <p:cond evt="onNext" delay="0">
                                      <p:tgtEl>
                                        <p:sldTgt/>
                                      </p:tgtEl>
                                    </p:cond>
                                  </p:endCondLst>
                                  <p:childTnLst>
                                    <p:animMotion origin="layout" path="M -3.61111E-6 1.26764E-6 L -3.61111E-6 -0.10988 " pathEditMode="relative" rAng="0" ptsTypes="AA">
                                      <p:cBhvr>
                                        <p:cTn id="43" dur="2000" fill="hold"/>
                                        <p:tgtEl>
                                          <p:spTgt spid="15"/>
                                        </p:tgtEl>
                                        <p:attrNameLst>
                                          <p:attrName>ppt_x</p:attrName>
                                          <p:attrName>ppt_y</p:attrName>
                                        </p:attrNameLst>
                                      </p:cBhvr>
                                      <p:rCtr x="0" y="-55"/>
                                    </p:animMotion>
                                  </p:childTnLst>
                                </p:cTn>
                              </p:par>
                              <p:par>
                                <p:cTn id="44" presetID="10" presetClass="exit" presetSubtype="0" repeatCount="indefinite" fill="hold" grpId="2" nodeType="withEffect">
                                  <p:stCondLst>
                                    <p:cond delay="0"/>
                                  </p:stCondLst>
                                  <p:endCondLst>
                                    <p:cond evt="onNext" delay="0">
                                      <p:tgtEl>
                                        <p:sldTgt/>
                                      </p:tgtEl>
                                    </p:cond>
                                  </p:endCondLst>
                                  <p:childTnLst>
                                    <p:animEffect transition="out" filter="fade">
                                      <p:cBhvr>
                                        <p:cTn id="45" dur="2000"/>
                                        <p:tgtEl>
                                          <p:spTgt spid="15"/>
                                        </p:tgtEl>
                                      </p:cBhvr>
                                    </p:animEffect>
                                    <p:set>
                                      <p:cBhvr>
                                        <p:cTn id="46" dur="1" fill="hold">
                                          <p:stCondLst>
                                            <p:cond delay="1999"/>
                                          </p:stCondLst>
                                        </p:cTn>
                                        <p:tgtEl>
                                          <p:spTgt spid="15"/>
                                        </p:tgtEl>
                                        <p:attrNameLst>
                                          <p:attrName>style.visibility</p:attrName>
                                        </p:attrNameLst>
                                      </p:cBhvr>
                                      <p:to>
                                        <p:strVal val="hidden"/>
                                      </p:to>
                                    </p:set>
                                  </p:childTnLst>
                                </p:cTn>
                              </p:par>
                              <p:par>
                                <p:cTn id="47" presetID="63" presetClass="path" presetSubtype="0" repeatCount="indefinite" accel="50000" decel="50000" fill="hold" grpId="1" nodeType="withEffect">
                                  <p:stCondLst>
                                    <p:cond delay="0"/>
                                  </p:stCondLst>
                                  <p:endCondLst>
                                    <p:cond evt="onNext" delay="0">
                                      <p:tgtEl>
                                        <p:sldTgt/>
                                      </p:tgtEl>
                                    </p:cond>
                                  </p:endCondLst>
                                  <p:childTnLst>
                                    <p:animMotion origin="layout" path="M 1.38889E-6 2.39186E-6 L 0.1533 2.39186E-6 " pathEditMode="relative" rAng="0" ptsTypes="AA">
                                      <p:cBhvr>
                                        <p:cTn id="48" dur="2000" fill="hold"/>
                                        <p:tgtEl>
                                          <p:spTgt spid="17"/>
                                        </p:tgtEl>
                                        <p:attrNameLst>
                                          <p:attrName>ppt_x</p:attrName>
                                          <p:attrName>ppt_y</p:attrName>
                                        </p:attrNameLst>
                                      </p:cBhvr>
                                      <p:rCtr x="77" y="0"/>
                                    </p:animMotion>
                                  </p:childTnLst>
                                </p:cTn>
                              </p:par>
                              <p:par>
                                <p:cTn id="49" presetID="10" presetClass="exit" presetSubtype="0" repeatCount="indefinite" fill="hold" grpId="2" nodeType="withEffect">
                                  <p:stCondLst>
                                    <p:cond delay="0"/>
                                  </p:stCondLst>
                                  <p:endCondLst>
                                    <p:cond evt="onNext" delay="0">
                                      <p:tgtEl>
                                        <p:sldTgt/>
                                      </p:tgtEl>
                                    </p:cond>
                                  </p:endCondLst>
                                  <p:childTnLst>
                                    <p:animEffect transition="out" filter="fade">
                                      <p:cBhvr>
                                        <p:cTn id="50" dur="2000"/>
                                        <p:tgtEl>
                                          <p:spTgt spid="17"/>
                                        </p:tgtEl>
                                      </p:cBhvr>
                                    </p:animEffect>
                                    <p:set>
                                      <p:cBhvr>
                                        <p:cTn id="51" dur="1" fill="hold">
                                          <p:stCondLst>
                                            <p:cond delay="1999"/>
                                          </p:stCondLst>
                                        </p:cTn>
                                        <p:tgtEl>
                                          <p:spTgt spid="17"/>
                                        </p:tgtEl>
                                        <p:attrNameLst>
                                          <p:attrName>style.visibility</p:attrName>
                                        </p:attrNameLst>
                                      </p:cBhvr>
                                      <p:to>
                                        <p:strVal val="hidden"/>
                                      </p:to>
                                    </p:set>
                                  </p:childTnLst>
                                </p:cTn>
                              </p:par>
                              <p:par>
                                <p:cTn id="52" presetID="42" presetClass="path" presetSubtype="0" repeatCount="indefinite" accel="50000" decel="50000" fill="hold" grpId="1" nodeType="withEffect">
                                  <p:stCondLst>
                                    <p:cond delay="0"/>
                                  </p:stCondLst>
                                  <p:endCondLst>
                                    <p:cond evt="onNext" delay="0">
                                      <p:tgtEl>
                                        <p:sldTgt/>
                                      </p:tgtEl>
                                    </p:cond>
                                  </p:endCondLst>
                                  <p:childTnLst>
                                    <p:animMotion origin="layout" path="M -3.61111E-6 -1.85185E-6 L -3.61111E-6 0.13565 " pathEditMode="relative" rAng="0" ptsTypes="AA">
                                      <p:cBhvr>
                                        <p:cTn id="53" dur="2000" fill="hold"/>
                                        <p:tgtEl>
                                          <p:spTgt spid="16"/>
                                        </p:tgtEl>
                                        <p:attrNameLst>
                                          <p:attrName>ppt_x</p:attrName>
                                          <p:attrName>ppt_y</p:attrName>
                                        </p:attrNameLst>
                                      </p:cBhvr>
                                      <p:rCtr x="0" y="68"/>
                                    </p:animMotion>
                                  </p:childTnLst>
                                </p:cTn>
                              </p:par>
                              <p:par>
                                <p:cTn id="54" presetID="10" presetClass="exit" presetSubtype="0" repeatCount="indefinite" fill="hold" grpId="2" nodeType="withEffect">
                                  <p:stCondLst>
                                    <p:cond delay="0"/>
                                  </p:stCondLst>
                                  <p:endCondLst>
                                    <p:cond evt="onNext" delay="0">
                                      <p:tgtEl>
                                        <p:sldTgt/>
                                      </p:tgtEl>
                                    </p:cond>
                                  </p:endCondLst>
                                  <p:childTnLst>
                                    <p:animEffect transition="out" filter="fade">
                                      <p:cBhvr>
                                        <p:cTn id="55" dur="2000"/>
                                        <p:tgtEl>
                                          <p:spTgt spid="16"/>
                                        </p:tgtEl>
                                      </p:cBhvr>
                                    </p:animEffect>
                                    <p:set>
                                      <p:cBhvr>
                                        <p:cTn id="56" dur="1" fill="hold">
                                          <p:stCondLst>
                                            <p:cond delay="1999"/>
                                          </p:stCondLst>
                                        </p:cTn>
                                        <p:tgtEl>
                                          <p:spTgt spid="16"/>
                                        </p:tgtEl>
                                        <p:attrNameLst>
                                          <p:attrName>style.visibility</p:attrName>
                                        </p:attrNameLst>
                                      </p:cBhvr>
                                      <p:to>
                                        <p:strVal val="hidden"/>
                                      </p:to>
                                    </p:set>
                                  </p:childTnLst>
                                </p:cTn>
                              </p:par>
                              <p:par>
                                <p:cTn id="57" presetID="35" presetClass="path" presetSubtype="0" repeatCount="indefinite" accel="50000" decel="50000" fill="hold" grpId="1" nodeType="withEffect">
                                  <p:stCondLst>
                                    <p:cond delay="0"/>
                                  </p:stCondLst>
                                  <p:endCondLst>
                                    <p:cond evt="onNext" delay="0">
                                      <p:tgtEl>
                                        <p:sldTgt/>
                                      </p:tgtEl>
                                    </p:cond>
                                  </p:endCondLst>
                                  <p:childTnLst>
                                    <p:animMotion origin="layout" path="M 5E-6 2.96296E-6 L -0.11494 2.96296E-6 " pathEditMode="relative" rAng="0" ptsTypes="AA">
                                      <p:cBhvr>
                                        <p:cTn id="58" dur="2000" fill="hold"/>
                                        <p:tgtEl>
                                          <p:spTgt spid="14"/>
                                        </p:tgtEl>
                                        <p:attrNameLst>
                                          <p:attrName>ppt_x</p:attrName>
                                          <p:attrName>ppt_y</p:attrName>
                                        </p:attrNameLst>
                                      </p:cBhvr>
                                      <p:rCtr x="-57" y="0"/>
                                    </p:animMotion>
                                  </p:childTnLst>
                                </p:cTn>
                              </p:par>
                              <p:par>
                                <p:cTn id="59" presetID="10" presetClass="exit" presetSubtype="0" repeatCount="indefinite" fill="hold" grpId="2" nodeType="withEffect">
                                  <p:stCondLst>
                                    <p:cond delay="0"/>
                                  </p:stCondLst>
                                  <p:endCondLst>
                                    <p:cond evt="onNext" delay="0">
                                      <p:tgtEl>
                                        <p:sldTgt/>
                                      </p:tgtEl>
                                    </p:cond>
                                  </p:end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4927600" cy="5029200"/>
          </a:xfrm>
        </p:spPr>
        <p:txBody>
          <a:bodyPr>
            <a:noAutofit/>
          </a:bodyPr>
          <a:lstStyle/>
          <a:p>
            <a:r>
              <a:rPr lang="el-GR" sz="2400" dirty="0" smtClean="0">
                <a:latin typeface="+mj-lt"/>
              </a:rPr>
              <a:t>Συνεργάζεται με υπολογιστή και βιντεοπρ</a:t>
            </a:r>
            <a:r>
              <a:rPr lang="en-US" sz="2400" dirty="0" smtClean="0">
                <a:latin typeface="+mj-lt"/>
              </a:rPr>
              <a:t>o</a:t>
            </a:r>
            <a:r>
              <a:rPr lang="el-GR" sz="2400" dirty="0" smtClean="0">
                <a:latin typeface="+mj-lt"/>
              </a:rPr>
              <a:t>βολέα.</a:t>
            </a:r>
          </a:p>
          <a:p>
            <a:r>
              <a:rPr lang="el-GR" sz="2400" dirty="0" smtClean="0">
                <a:latin typeface="+mj-lt"/>
              </a:rPr>
              <a:t>Ο Πίνακας δίνει τις συντεταγμένες αλληλεπίδρασης του χρήστη προς τον υπολογιστή, όπως το ποντίκι.</a:t>
            </a:r>
          </a:p>
          <a:p>
            <a:r>
              <a:rPr lang="el-GR" sz="2400" dirty="0" smtClean="0">
                <a:latin typeface="+mj-lt"/>
              </a:rPr>
              <a:t>Η εικόνα της οθόνης του υπολογιστή προβάλλεται στον πίνακα μέσω του βιντεοπροβολέα.</a:t>
            </a:r>
          </a:p>
        </p:txBody>
      </p:sp>
      <p:graphicFrame>
        <p:nvGraphicFramePr>
          <p:cNvPr id="8" name="Diagram 7"/>
          <p:cNvGraphicFramePr/>
          <p:nvPr/>
        </p:nvGraphicFramePr>
        <p:xfrm>
          <a:off x="3407585" y="213397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4" name="Picture 6" descr="G:\Τα έγγραφά μου\Διαδραστικοί Πίνακες\earth white.gif"/>
          <p:cNvPicPr>
            <a:picLocks noChangeAspect="1" noChangeArrowheads="1"/>
          </p:cNvPicPr>
          <p:nvPr/>
        </p:nvPicPr>
        <p:blipFill>
          <a:blip r:embed="rId7" cstate="print"/>
          <a:srcRect/>
          <a:stretch>
            <a:fillRect/>
          </a:stretch>
        </p:blipFill>
        <p:spPr bwMode="auto">
          <a:xfrm>
            <a:off x="5605233" y="2275687"/>
            <a:ext cx="1484737" cy="1509238"/>
          </a:xfrm>
          <a:prstGeom prst="rect">
            <a:avLst/>
          </a:prstGeom>
          <a:noFill/>
        </p:spPr>
      </p:pic>
      <p:grpSp>
        <p:nvGrpSpPr>
          <p:cNvPr id="9" name="Group 8"/>
          <p:cNvGrpSpPr/>
          <p:nvPr/>
        </p:nvGrpSpPr>
        <p:grpSpPr>
          <a:xfrm>
            <a:off x="4654731" y="5567681"/>
            <a:ext cx="529046" cy="290648"/>
            <a:chOff x="4121331" y="5554981"/>
            <a:chExt cx="529046" cy="290648"/>
          </a:xfrm>
        </p:grpSpPr>
        <p:sp>
          <p:nvSpPr>
            <p:cNvPr id="15" name="Rectangle 14"/>
            <p:cNvSpPr/>
            <p:nvPr/>
          </p:nvSpPr>
          <p:spPr>
            <a:xfrm rot="21301440">
              <a:off x="4121331" y="5554981"/>
              <a:ext cx="529046" cy="290648"/>
            </a:xfrm>
            <a:prstGeom prst="rect">
              <a:avLst/>
            </a:prstGeom>
            <a:solidFill>
              <a:schemeClr val="bg1">
                <a:lumMod val="95000"/>
              </a:schemeClr>
            </a:solidFill>
            <a:ln>
              <a:solidFill>
                <a:schemeClr val="bg1"/>
              </a:solidFill>
            </a:ln>
            <a:scene3d>
              <a:camera prst="perspectiveContrastingRigh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4" name="Picture 6" descr="G:\Τα έγγραφά μου\Διαδραστικοί Πίνακες\earth white.gif"/>
            <p:cNvPicPr>
              <a:picLocks noChangeAspect="1" noChangeArrowheads="1"/>
            </p:cNvPicPr>
            <p:nvPr/>
          </p:nvPicPr>
          <p:blipFill>
            <a:blip r:embed="rId7" cstate="print"/>
            <a:srcRect/>
            <a:stretch>
              <a:fillRect/>
            </a:stretch>
          </p:blipFill>
          <p:spPr bwMode="auto">
            <a:xfrm rot="20724394">
              <a:off x="4257055" y="5557718"/>
              <a:ext cx="272491" cy="276987"/>
            </a:xfrm>
            <a:prstGeom prst="rect">
              <a:avLst/>
            </a:prstGeom>
            <a:noFill/>
          </p:spPr>
        </p:pic>
      </p:grpSp>
      <p:sp>
        <p:nvSpPr>
          <p:cNvPr id="11" name="Title 10"/>
          <p:cNvSpPr>
            <a:spLocks noGrp="1"/>
          </p:cNvSpPr>
          <p:nvPr>
            <p:ph type="title"/>
          </p:nvPr>
        </p:nvSpPr>
        <p:spPr>
          <a:xfrm>
            <a:off x="152400" y="114299"/>
            <a:ext cx="6718300" cy="704088"/>
          </a:xfrm>
        </p:spPr>
        <p:txBody>
          <a:bodyPr>
            <a:noAutofit/>
          </a:bodyPr>
          <a:lstStyle/>
          <a:p>
            <a:r>
              <a:rPr lang="el-GR" sz="2800" dirty="0" smtClean="0">
                <a:solidFill>
                  <a:schemeClr val="tx1">
                    <a:lumMod val="85000"/>
                    <a:lumOff val="15000"/>
                  </a:schemeClr>
                </a:solidFill>
              </a:rPr>
              <a:t>Τι είναι ο Διαδραστικός Πίνακας;</a:t>
            </a:r>
            <a:endParaRPr lang="el-GR" sz="2800" dirty="0"/>
          </a:p>
        </p:txBody>
      </p:sp>
      <p:sp>
        <p:nvSpPr>
          <p:cNvPr id="10" name="TextBox 9"/>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054"/>
                                        </p:tgtEl>
                                        <p:attrNameLst>
                                          <p:attrName>style.visibility</p:attrName>
                                        </p:attrNameLst>
                                      </p:cBhvr>
                                      <p:to>
                                        <p:strVal val="visible"/>
                                      </p:to>
                                    </p:set>
                                    <p:animEffect transition="in" filter="fade">
                                      <p:cBhvr>
                                        <p:cTn id="10" dur="2000"/>
                                        <p:tgtEl>
                                          <p:spTgt spid="2054"/>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childTnLst>
                                </p:cTn>
                              </p:par>
                            </p:childTnLst>
                          </p:cTn>
                        </p:par>
                        <p:par>
                          <p:cTn id="19" fill="hold">
                            <p:stCondLst>
                              <p:cond delay="4000"/>
                            </p:stCondLst>
                            <p:childTnLst>
                              <p:par>
                                <p:cTn id="20" presetID="10" presetClass="entr" presetSubtype="0"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4275" y="1980000"/>
            <a:ext cx="8036825" cy="461665"/>
          </a:xfrm>
          <a:prstGeom prst="rect">
            <a:avLst/>
          </a:prstGeom>
          <a:noFill/>
        </p:spPr>
        <p:txBody>
          <a:bodyPr wrap="square" rtlCol="0">
            <a:spAutoFit/>
          </a:bodyPr>
          <a:lstStyle/>
          <a:p>
            <a:r>
              <a:rPr lang="el-GR" sz="2400" dirty="0" smtClean="0">
                <a:solidFill>
                  <a:schemeClr val="bg1"/>
                </a:solidFill>
                <a:latin typeface="Verdana" pitchFamily="34" charset="0"/>
              </a:rPr>
              <a:t>-</a:t>
            </a:r>
            <a:r>
              <a:rPr lang="el-GR" sz="2400" dirty="0" smtClean="0">
                <a:solidFill>
                  <a:schemeClr val="bg1"/>
                </a:solidFill>
              </a:rPr>
              <a:t>Χρήση γραφίδας υπερύθρων ή ηλεκτρομαγνητική</a:t>
            </a:r>
            <a:r>
              <a:rPr lang="el-GR" sz="2400" dirty="0" smtClean="0">
                <a:solidFill>
                  <a:schemeClr val="bg1"/>
                </a:solidFill>
                <a:latin typeface="Verdana" pitchFamily="34" charset="0"/>
              </a:rPr>
              <a:t>.</a:t>
            </a:r>
            <a:endParaRPr lang="el-GR" sz="2400" dirty="0">
              <a:solidFill>
                <a:schemeClr val="bg1"/>
              </a:solidFill>
              <a:latin typeface="Verdana" pitchFamily="34" charset="0"/>
            </a:endParaRPr>
          </a:p>
        </p:txBody>
      </p:sp>
      <p:pic>
        <p:nvPicPr>
          <p:cNvPr id="10" name="Picture 9" descr="G:\Τα έγγραφά μου\Διαδραστικοί Πίνακες\interactive-whiteboard-2.gif"/>
          <p:cNvPicPr>
            <a:picLocks noChangeAspect="1" noChangeArrowheads="1"/>
          </p:cNvPicPr>
          <p:nvPr/>
        </p:nvPicPr>
        <p:blipFill>
          <a:blip r:embed="rId2" cstate="print"/>
          <a:srcRect l="7273" t="6761" r="16364" b="18873"/>
          <a:stretch>
            <a:fillRect/>
          </a:stretch>
        </p:blipFill>
        <p:spPr bwMode="auto">
          <a:xfrm>
            <a:off x="3003816" y="3620074"/>
            <a:ext cx="3024336" cy="2376264"/>
          </a:xfrm>
          <a:prstGeom prst="rect">
            <a:avLst/>
          </a:prstGeom>
          <a:noFill/>
        </p:spPr>
      </p:pic>
      <p:sp>
        <p:nvSpPr>
          <p:cNvPr id="11" name="Oval 10"/>
          <p:cNvSpPr/>
          <p:nvPr/>
        </p:nvSpPr>
        <p:spPr>
          <a:xfrm>
            <a:off x="4311684" y="4696286"/>
            <a:ext cx="72008" cy="72008"/>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Right Arrow 11"/>
          <p:cNvSpPr/>
          <p:nvPr/>
        </p:nvSpPr>
        <p:spPr>
          <a:xfrm rot="10800000">
            <a:off x="4095660" y="4696286"/>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3" name="Right Arrow 12"/>
          <p:cNvSpPr/>
          <p:nvPr/>
        </p:nvSpPr>
        <p:spPr>
          <a:xfrm rot="16200000">
            <a:off x="4239676" y="4552270"/>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4" name="Right Arrow 13"/>
          <p:cNvSpPr/>
          <p:nvPr/>
        </p:nvSpPr>
        <p:spPr>
          <a:xfrm rot="5400000" flipV="1">
            <a:off x="4239676" y="4840302"/>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
        <p:nvSpPr>
          <p:cNvPr id="15" name="Right Arrow 14"/>
          <p:cNvSpPr/>
          <p:nvPr/>
        </p:nvSpPr>
        <p:spPr>
          <a:xfrm flipV="1">
            <a:off x="4383692" y="4696286"/>
            <a:ext cx="216024" cy="7200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pic>
        <p:nvPicPr>
          <p:cNvPr id="1028" name="Picture 4" descr="G:\Τα έγγραφά μου\Διαδραστικοί Πίνακες\pen.gif"/>
          <p:cNvPicPr>
            <a:picLocks noChangeAspect="1" noChangeArrowheads="1"/>
          </p:cNvPicPr>
          <p:nvPr/>
        </p:nvPicPr>
        <p:blipFill>
          <a:blip r:embed="rId3" cstate="print"/>
          <a:srcRect/>
          <a:stretch>
            <a:fillRect/>
          </a:stretch>
        </p:blipFill>
        <p:spPr bwMode="auto">
          <a:xfrm>
            <a:off x="4327596" y="4435522"/>
            <a:ext cx="729184" cy="325058"/>
          </a:xfrm>
          <a:prstGeom prst="rect">
            <a:avLst/>
          </a:prstGeom>
          <a:noFill/>
        </p:spPr>
      </p:pic>
      <p:sp>
        <p:nvSpPr>
          <p:cNvPr id="16" name="Title 3"/>
          <p:cNvSpPr>
            <a:spLocks noGrp="1"/>
          </p:cNvSpPr>
          <p:nvPr>
            <p:ph type="title"/>
          </p:nvPr>
        </p:nvSpPr>
        <p:spPr/>
        <p:txBody>
          <a:bodyPr>
            <a:noAutofit/>
          </a:bodyPr>
          <a:lstStyle/>
          <a:p>
            <a:r>
              <a:rPr lang="el-GR" sz="2800" b="1" dirty="0" smtClean="0">
                <a:solidFill>
                  <a:schemeClr val="tx1">
                    <a:lumMod val="85000"/>
                    <a:lumOff val="15000"/>
                  </a:schemeClr>
                </a:solidFill>
              </a:rPr>
              <a:t>Τύποι Διαδραστικού Πίνακα</a:t>
            </a:r>
            <a:endParaRPr lang="en-US" sz="2800" dirty="0">
              <a:solidFill>
                <a:schemeClr val="tx1">
                  <a:lumMod val="85000"/>
                  <a:lumOff val="15000"/>
                </a:schemeClr>
              </a:solidFill>
            </a:endParaRPr>
          </a:p>
        </p:txBody>
      </p:sp>
      <p:sp>
        <p:nvSpPr>
          <p:cNvPr id="17" name="TextBox 16"/>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par>
                          <p:cTn id="16" fill="hold">
                            <p:stCondLst>
                              <p:cond delay="3500"/>
                            </p:stCondLst>
                            <p:childTnLst>
                              <p:par>
                                <p:cTn id="17" presetID="53" presetClass="entr" presetSubtype="0" fill="hold" grpId="1"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4000"/>
                            </p:stCondLst>
                            <p:childTnLst>
                              <p:par>
                                <p:cTn id="23" presetID="53" presetClass="exit" presetSubtype="0" fill="hold" grpId="0" nodeType="afterEffect">
                                  <p:stCondLst>
                                    <p:cond delay="0"/>
                                  </p:stCondLst>
                                  <p:childTnLst>
                                    <p:anim calcmode="lin" valueType="num">
                                      <p:cBhvr>
                                        <p:cTn id="24" dur="500"/>
                                        <p:tgtEl>
                                          <p:spTgt spid="11"/>
                                        </p:tgtEl>
                                        <p:attrNameLst>
                                          <p:attrName>ppt_w</p:attrName>
                                        </p:attrNameLst>
                                      </p:cBhvr>
                                      <p:tavLst>
                                        <p:tav tm="0">
                                          <p:val>
                                            <p:strVal val="ppt_w"/>
                                          </p:val>
                                        </p:tav>
                                        <p:tav tm="100000">
                                          <p:val>
                                            <p:fltVal val="0"/>
                                          </p:val>
                                        </p:tav>
                                      </p:tavLst>
                                    </p:anim>
                                    <p:anim calcmode="lin" valueType="num">
                                      <p:cBhvr>
                                        <p:cTn id="25" dur="500"/>
                                        <p:tgtEl>
                                          <p:spTgt spid="11"/>
                                        </p:tgtEl>
                                        <p:attrNameLst>
                                          <p:attrName>ppt_h</p:attrName>
                                        </p:attrNameLst>
                                      </p:cBhvr>
                                      <p:tavLst>
                                        <p:tav tm="0">
                                          <p:val>
                                            <p:strVal val="ppt_h"/>
                                          </p:val>
                                        </p:tav>
                                        <p:tav tm="100000">
                                          <p:val>
                                            <p:fltVal val="0"/>
                                          </p:val>
                                        </p:tav>
                                      </p:tavLst>
                                    </p:anim>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5000"/>
                            </p:stCondLst>
                            <p:childTnLst>
                              <p:par>
                                <p:cTn id="42" presetID="64" presetClass="path" presetSubtype="0" repeatCount="indefinite" accel="50000" decel="50000" fill="hold" grpId="1" nodeType="afterEffect">
                                  <p:stCondLst>
                                    <p:cond delay="0"/>
                                  </p:stCondLst>
                                  <p:endCondLst>
                                    <p:cond evt="onNext" delay="0">
                                      <p:tgtEl>
                                        <p:sldTgt/>
                                      </p:tgtEl>
                                    </p:cond>
                                  </p:endCondLst>
                                  <p:childTnLst>
                                    <p:animMotion origin="layout" path="M -3.61111E-6 1.26764E-6 L -3.61111E-6 -0.10988 " pathEditMode="relative" rAng="0" ptsTypes="AA">
                                      <p:cBhvr>
                                        <p:cTn id="43" dur="2000" fill="hold"/>
                                        <p:tgtEl>
                                          <p:spTgt spid="13"/>
                                        </p:tgtEl>
                                        <p:attrNameLst>
                                          <p:attrName>ppt_x</p:attrName>
                                          <p:attrName>ppt_y</p:attrName>
                                        </p:attrNameLst>
                                      </p:cBhvr>
                                      <p:rCtr x="0" y="-55"/>
                                    </p:animMotion>
                                  </p:childTnLst>
                                </p:cTn>
                              </p:par>
                              <p:par>
                                <p:cTn id="44" presetID="10" presetClass="exit" presetSubtype="0" repeatCount="indefinite" fill="hold" grpId="2" nodeType="withEffect">
                                  <p:stCondLst>
                                    <p:cond delay="0"/>
                                  </p:stCondLst>
                                  <p:endCondLst>
                                    <p:cond evt="onNext" delay="0">
                                      <p:tgtEl>
                                        <p:sldTgt/>
                                      </p:tgtEl>
                                    </p:cond>
                                  </p:endCondLst>
                                  <p:childTnLst>
                                    <p:animEffect transition="out" filter="fade">
                                      <p:cBhvr>
                                        <p:cTn id="45" dur="2000"/>
                                        <p:tgtEl>
                                          <p:spTgt spid="13"/>
                                        </p:tgtEl>
                                      </p:cBhvr>
                                    </p:animEffect>
                                    <p:set>
                                      <p:cBhvr>
                                        <p:cTn id="46" dur="1" fill="hold">
                                          <p:stCondLst>
                                            <p:cond delay="1999"/>
                                          </p:stCondLst>
                                        </p:cTn>
                                        <p:tgtEl>
                                          <p:spTgt spid="13"/>
                                        </p:tgtEl>
                                        <p:attrNameLst>
                                          <p:attrName>style.visibility</p:attrName>
                                        </p:attrNameLst>
                                      </p:cBhvr>
                                      <p:to>
                                        <p:strVal val="hidden"/>
                                      </p:to>
                                    </p:set>
                                  </p:childTnLst>
                                </p:cTn>
                              </p:par>
                              <p:par>
                                <p:cTn id="47" presetID="63" presetClass="path" presetSubtype="0" repeatCount="indefinite" accel="50000" decel="50000" fill="hold" grpId="1" nodeType="withEffect">
                                  <p:stCondLst>
                                    <p:cond delay="0"/>
                                  </p:stCondLst>
                                  <p:endCondLst>
                                    <p:cond evt="onNext" delay="0">
                                      <p:tgtEl>
                                        <p:sldTgt/>
                                      </p:tgtEl>
                                    </p:cond>
                                  </p:endCondLst>
                                  <p:childTnLst>
                                    <p:animMotion origin="layout" path="M 1.38889E-6 2.39186E-6 L 0.1533 2.39186E-6 " pathEditMode="relative" rAng="0" ptsTypes="AA">
                                      <p:cBhvr>
                                        <p:cTn id="48" dur="2000" fill="hold"/>
                                        <p:tgtEl>
                                          <p:spTgt spid="15"/>
                                        </p:tgtEl>
                                        <p:attrNameLst>
                                          <p:attrName>ppt_x</p:attrName>
                                          <p:attrName>ppt_y</p:attrName>
                                        </p:attrNameLst>
                                      </p:cBhvr>
                                      <p:rCtr x="77" y="0"/>
                                    </p:animMotion>
                                  </p:childTnLst>
                                </p:cTn>
                              </p:par>
                              <p:par>
                                <p:cTn id="49" presetID="10" presetClass="exit" presetSubtype="0" repeatCount="indefinite" fill="hold" grpId="2" nodeType="withEffect">
                                  <p:stCondLst>
                                    <p:cond delay="0"/>
                                  </p:stCondLst>
                                  <p:endCondLst>
                                    <p:cond evt="onNext" delay="0">
                                      <p:tgtEl>
                                        <p:sldTgt/>
                                      </p:tgtEl>
                                    </p:cond>
                                  </p:endCondLst>
                                  <p:childTnLst>
                                    <p:animEffect transition="out" filter="fade">
                                      <p:cBhvr>
                                        <p:cTn id="50" dur="2000"/>
                                        <p:tgtEl>
                                          <p:spTgt spid="15"/>
                                        </p:tgtEl>
                                      </p:cBhvr>
                                    </p:animEffect>
                                    <p:set>
                                      <p:cBhvr>
                                        <p:cTn id="51" dur="1" fill="hold">
                                          <p:stCondLst>
                                            <p:cond delay="1999"/>
                                          </p:stCondLst>
                                        </p:cTn>
                                        <p:tgtEl>
                                          <p:spTgt spid="15"/>
                                        </p:tgtEl>
                                        <p:attrNameLst>
                                          <p:attrName>style.visibility</p:attrName>
                                        </p:attrNameLst>
                                      </p:cBhvr>
                                      <p:to>
                                        <p:strVal val="hidden"/>
                                      </p:to>
                                    </p:set>
                                  </p:childTnLst>
                                </p:cTn>
                              </p:par>
                              <p:par>
                                <p:cTn id="52" presetID="42" presetClass="path" presetSubtype="0" repeatCount="indefinite" accel="50000" decel="50000" fill="hold" grpId="1" nodeType="withEffect">
                                  <p:stCondLst>
                                    <p:cond delay="0"/>
                                  </p:stCondLst>
                                  <p:endCondLst>
                                    <p:cond evt="onNext" delay="0">
                                      <p:tgtEl>
                                        <p:sldTgt/>
                                      </p:tgtEl>
                                    </p:cond>
                                  </p:endCondLst>
                                  <p:childTnLst>
                                    <p:animMotion origin="layout" path="M -3.61111E-6 -1.85185E-6 L -3.61111E-6 0.13565 " pathEditMode="relative" rAng="0" ptsTypes="AA">
                                      <p:cBhvr>
                                        <p:cTn id="53" dur="2000" fill="hold"/>
                                        <p:tgtEl>
                                          <p:spTgt spid="14"/>
                                        </p:tgtEl>
                                        <p:attrNameLst>
                                          <p:attrName>ppt_x</p:attrName>
                                          <p:attrName>ppt_y</p:attrName>
                                        </p:attrNameLst>
                                      </p:cBhvr>
                                      <p:rCtr x="0" y="68"/>
                                    </p:animMotion>
                                  </p:childTnLst>
                                </p:cTn>
                              </p:par>
                              <p:par>
                                <p:cTn id="54" presetID="10" presetClass="exit" presetSubtype="0" repeatCount="indefinite" fill="hold" grpId="2" nodeType="withEffect">
                                  <p:stCondLst>
                                    <p:cond delay="0"/>
                                  </p:stCondLst>
                                  <p:endCondLst>
                                    <p:cond evt="onNext" delay="0">
                                      <p:tgtEl>
                                        <p:sldTgt/>
                                      </p:tgtEl>
                                    </p:cond>
                                  </p:endCondLst>
                                  <p:childTnLst>
                                    <p:animEffect transition="out" filter="fade">
                                      <p:cBhvr>
                                        <p:cTn id="55" dur="2000"/>
                                        <p:tgtEl>
                                          <p:spTgt spid="14"/>
                                        </p:tgtEl>
                                      </p:cBhvr>
                                    </p:animEffect>
                                    <p:set>
                                      <p:cBhvr>
                                        <p:cTn id="56" dur="1" fill="hold">
                                          <p:stCondLst>
                                            <p:cond delay="1999"/>
                                          </p:stCondLst>
                                        </p:cTn>
                                        <p:tgtEl>
                                          <p:spTgt spid="14"/>
                                        </p:tgtEl>
                                        <p:attrNameLst>
                                          <p:attrName>style.visibility</p:attrName>
                                        </p:attrNameLst>
                                      </p:cBhvr>
                                      <p:to>
                                        <p:strVal val="hidden"/>
                                      </p:to>
                                    </p:set>
                                  </p:childTnLst>
                                </p:cTn>
                              </p:par>
                              <p:par>
                                <p:cTn id="57" presetID="35" presetClass="path" presetSubtype="0" repeatCount="indefinite" accel="50000" decel="50000" fill="hold" grpId="1" nodeType="withEffect">
                                  <p:stCondLst>
                                    <p:cond delay="0"/>
                                  </p:stCondLst>
                                  <p:endCondLst>
                                    <p:cond evt="onNext" delay="0">
                                      <p:tgtEl>
                                        <p:sldTgt/>
                                      </p:tgtEl>
                                    </p:cond>
                                  </p:endCondLst>
                                  <p:childTnLst>
                                    <p:animMotion origin="layout" path="M 5E-6 2.96296E-6 L -0.11494 2.96296E-6 " pathEditMode="relative" rAng="0" ptsTypes="AA">
                                      <p:cBhvr>
                                        <p:cTn id="58" dur="2000" fill="hold"/>
                                        <p:tgtEl>
                                          <p:spTgt spid="12"/>
                                        </p:tgtEl>
                                        <p:attrNameLst>
                                          <p:attrName>ppt_x</p:attrName>
                                          <p:attrName>ppt_y</p:attrName>
                                        </p:attrNameLst>
                                      </p:cBhvr>
                                      <p:rCtr x="-57" y="0"/>
                                    </p:animMotion>
                                  </p:childTnLst>
                                </p:cTn>
                              </p:par>
                              <p:par>
                                <p:cTn id="59" presetID="10" presetClass="exit" presetSubtype="0" repeatCount="indefinite" fill="hold" grpId="2" nodeType="withEffect">
                                  <p:stCondLst>
                                    <p:cond delay="0"/>
                                  </p:stCondLst>
                                  <p:endCondLst>
                                    <p:cond evt="onNext" delay="0">
                                      <p:tgtEl>
                                        <p:sldTgt/>
                                      </p:tgtEl>
                                    </p:cond>
                                  </p:endCondLst>
                                  <p:childTnLst>
                                    <p:animEffect transition="out" filter="fade">
                                      <p:cBhvr>
                                        <p:cTn id="60" dur="2000"/>
                                        <p:tgtEl>
                                          <p:spTgt spid="12"/>
                                        </p:tgtEl>
                                      </p:cBhvr>
                                    </p:animEffect>
                                    <p:set>
                                      <p:cBhvr>
                                        <p:cTn id="61"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1" grpId="1"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000" y="1980000"/>
            <a:ext cx="6922746" cy="461665"/>
          </a:xfrm>
          <a:prstGeom prst="rect">
            <a:avLst/>
          </a:prstGeom>
        </p:spPr>
        <p:txBody>
          <a:bodyPr wrap="square">
            <a:spAutoFit/>
          </a:bodyPr>
          <a:lstStyle/>
          <a:p>
            <a:r>
              <a:rPr lang="el-GR" sz="2400" dirty="0" smtClean="0">
                <a:solidFill>
                  <a:schemeClr val="bg1"/>
                </a:solidFill>
                <a:latin typeface="Verdana" pitchFamily="34" charset="0"/>
              </a:rPr>
              <a:t>-</a:t>
            </a:r>
            <a:r>
              <a:rPr lang="el-GR" sz="2400" dirty="0" smtClean="0">
                <a:solidFill>
                  <a:schemeClr val="bg1"/>
                </a:solidFill>
              </a:rPr>
              <a:t>Αφής πίεσης</a:t>
            </a:r>
            <a:r>
              <a:rPr lang="el-GR" sz="2400" dirty="0" smtClean="0">
                <a:solidFill>
                  <a:schemeClr val="bg1"/>
                </a:solidFill>
                <a:latin typeface="Verdana" pitchFamily="34" charset="0"/>
              </a:rPr>
              <a:t>.</a:t>
            </a:r>
          </a:p>
        </p:txBody>
      </p:sp>
      <p:pic>
        <p:nvPicPr>
          <p:cNvPr id="4" name="Picture 3" descr="G:\Τα έγγραφά μου\Διαδραστικοί Πίνακες\interactive-whiteboard-2.gif"/>
          <p:cNvPicPr>
            <a:picLocks noChangeAspect="1" noChangeArrowheads="1"/>
          </p:cNvPicPr>
          <p:nvPr/>
        </p:nvPicPr>
        <p:blipFill>
          <a:blip r:embed="rId2" cstate="print"/>
          <a:srcRect l="7273" t="6761" r="16364" b="18873"/>
          <a:stretch>
            <a:fillRect/>
          </a:stretch>
        </p:blipFill>
        <p:spPr bwMode="auto">
          <a:xfrm>
            <a:off x="3003816" y="3620074"/>
            <a:ext cx="3024336" cy="2376264"/>
          </a:xfrm>
          <a:prstGeom prst="rect">
            <a:avLst/>
          </a:prstGeom>
          <a:ln>
            <a:noFill/>
          </a:ln>
          <a:effectLst>
            <a:outerShdw blurRad="292100" dist="139700" dir="2700000" algn="tl" rotWithShape="0">
              <a:srgbClr val="333333">
                <a:alpha val="65000"/>
              </a:srgbClr>
            </a:outerShdw>
          </a:effectLst>
        </p:spPr>
      </p:pic>
      <p:sp>
        <p:nvSpPr>
          <p:cNvPr id="6" name="Oval 5"/>
          <p:cNvSpPr/>
          <p:nvPr/>
        </p:nvSpPr>
        <p:spPr>
          <a:xfrm>
            <a:off x="4380938" y="4588211"/>
            <a:ext cx="72008" cy="72008"/>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Picture 4" descr="hand.gif"/>
          <p:cNvPicPr>
            <a:picLocks noChangeAspect="1"/>
          </p:cNvPicPr>
          <p:nvPr/>
        </p:nvPicPr>
        <p:blipFill>
          <a:blip r:embed="rId3" cstate="print"/>
          <a:stretch>
            <a:fillRect/>
          </a:stretch>
        </p:blipFill>
        <p:spPr>
          <a:xfrm>
            <a:off x="4176695" y="4408445"/>
            <a:ext cx="823273" cy="552077"/>
          </a:xfrm>
          <a:prstGeom prst="rect">
            <a:avLst/>
          </a:prstGeom>
        </p:spPr>
      </p:pic>
      <p:sp>
        <p:nvSpPr>
          <p:cNvPr id="8" name="Title 7"/>
          <p:cNvSpPr>
            <a:spLocks noGrp="1"/>
          </p:cNvSpPr>
          <p:nvPr>
            <p:ph type="title"/>
          </p:nvPr>
        </p:nvSpPr>
        <p:spPr/>
        <p:txBody>
          <a:bodyPr>
            <a:noAutofit/>
          </a:bodyPr>
          <a:lstStyle/>
          <a:p>
            <a:pPr lvl="0"/>
            <a:r>
              <a:rPr lang="el-GR" sz="2800" dirty="0" smtClean="0">
                <a:solidFill>
                  <a:schemeClr val="tx1">
                    <a:lumMod val="85000"/>
                    <a:lumOff val="15000"/>
                  </a:schemeClr>
                </a:solidFill>
              </a:rPr>
              <a:t>Τύποι Διαδραστικού Πίνακα</a:t>
            </a:r>
            <a:endParaRPr lang="el-GR" sz="2800" dirty="0"/>
          </a:p>
        </p:txBody>
      </p:sp>
      <p:sp>
        <p:nvSpPr>
          <p:cNvPr id="7" name="TextBox 6"/>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000"/>
                            </p:stCondLst>
                            <p:childTnLst>
                              <p:par>
                                <p:cTn id="17" presetID="53" presetClass="entr" presetSubtype="0" fill="hold" grpId="1"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3500"/>
                            </p:stCondLst>
                            <p:childTnLst>
                              <p:par>
                                <p:cTn id="23" presetID="53" presetClass="exit" presetSubtype="0" fill="hold" grpId="0" nodeType="afterEffect">
                                  <p:stCondLst>
                                    <p:cond delay="0"/>
                                  </p:stCondLst>
                                  <p:childTnLst>
                                    <p:anim calcmode="lin" valueType="num">
                                      <p:cBhvr>
                                        <p:cTn id="24" dur="500"/>
                                        <p:tgtEl>
                                          <p:spTgt spid="6"/>
                                        </p:tgtEl>
                                        <p:attrNameLst>
                                          <p:attrName>ppt_w</p:attrName>
                                        </p:attrNameLst>
                                      </p:cBhvr>
                                      <p:tavLst>
                                        <p:tav tm="0">
                                          <p:val>
                                            <p:strVal val="ppt_w"/>
                                          </p:val>
                                        </p:tav>
                                        <p:tav tm="100000">
                                          <p:val>
                                            <p:fltVal val="0"/>
                                          </p:val>
                                        </p:tav>
                                      </p:tavLst>
                                    </p:anim>
                                    <p:anim calcmode="lin" valueType="num">
                                      <p:cBhvr>
                                        <p:cTn id="25" dur="500"/>
                                        <p:tgtEl>
                                          <p:spTgt spid="6"/>
                                        </p:tgtEl>
                                        <p:attrNameLst>
                                          <p:attrName>ppt_h</p:attrName>
                                        </p:attrNameLst>
                                      </p:cBhvr>
                                      <p:tavLst>
                                        <p:tav tm="0">
                                          <p:val>
                                            <p:strVal val="ppt_h"/>
                                          </p:val>
                                        </p:tav>
                                        <p:tav tm="100000">
                                          <p:val>
                                            <p:fltVal val="0"/>
                                          </p:val>
                                        </p:tav>
                                      </p:tavLst>
                                    </p:anim>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9999" y="1980000"/>
            <a:ext cx="7954101" cy="461665"/>
          </a:xfrm>
          <a:prstGeom prst="rect">
            <a:avLst/>
          </a:prstGeom>
        </p:spPr>
        <p:txBody>
          <a:bodyPr wrap="square">
            <a:spAutoFit/>
          </a:bodyPr>
          <a:lstStyle/>
          <a:p>
            <a:r>
              <a:rPr lang="el-GR" sz="2400" dirty="0" smtClean="0">
                <a:solidFill>
                  <a:schemeClr val="bg1"/>
                </a:solidFill>
                <a:latin typeface="Verdana" pitchFamily="34" charset="0"/>
              </a:rPr>
              <a:t>-</a:t>
            </a:r>
            <a:r>
              <a:rPr lang="el-GR" sz="2400" dirty="0" smtClean="0">
                <a:solidFill>
                  <a:schemeClr val="bg1"/>
                </a:solidFill>
              </a:rPr>
              <a:t>Μετατροπής ασπροπίνακα υπερύθρων/υπερήχων</a:t>
            </a:r>
            <a:r>
              <a:rPr lang="el-GR" sz="2400" dirty="0" smtClean="0">
                <a:solidFill>
                  <a:schemeClr val="bg1"/>
                </a:solidFill>
                <a:latin typeface="Verdana" pitchFamily="34" charset="0"/>
              </a:rPr>
              <a:t>.</a:t>
            </a:r>
          </a:p>
        </p:txBody>
      </p:sp>
      <p:pic>
        <p:nvPicPr>
          <p:cNvPr id="9" name="Picture 8" descr="ebeam_whiteboard_diagram.gif"/>
          <p:cNvPicPr>
            <a:picLocks noChangeAspect="1"/>
          </p:cNvPicPr>
          <p:nvPr/>
        </p:nvPicPr>
        <p:blipFill>
          <a:blip r:embed="rId2" cstate="print"/>
          <a:stretch>
            <a:fillRect/>
          </a:stretch>
        </p:blipFill>
        <p:spPr>
          <a:xfrm>
            <a:off x="2702613" y="3350099"/>
            <a:ext cx="3738775" cy="2981750"/>
          </a:xfrm>
          <a:prstGeom prst="rect">
            <a:avLst/>
          </a:prstGeom>
          <a:ln>
            <a:noFill/>
          </a:ln>
          <a:effectLst>
            <a:outerShdw blurRad="292100" dist="139700" dir="2700000" algn="tl" rotWithShape="0">
              <a:srgbClr val="333333">
                <a:alpha val="65000"/>
              </a:srgbClr>
            </a:outerShdw>
          </a:effectLst>
        </p:spPr>
      </p:pic>
      <p:sp>
        <p:nvSpPr>
          <p:cNvPr id="6" name="Title 5"/>
          <p:cNvSpPr>
            <a:spLocks noGrp="1"/>
          </p:cNvSpPr>
          <p:nvPr>
            <p:ph type="title"/>
          </p:nvPr>
        </p:nvSpPr>
        <p:spPr/>
        <p:txBody>
          <a:bodyPr>
            <a:noAutofit/>
          </a:bodyPr>
          <a:lstStyle/>
          <a:p>
            <a:pPr lvl="0"/>
            <a:r>
              <a:rPr lang="el-GR" sz="2800" dirty="0" smtClean="0">
                <a:solidFill>
                  <a:schemeClr val="tx1">
                    <a:lumMod val="85000"/>
                    <a:lumOff val="15000"/>
                  </a:schemeClr>
                </a:solidFill>
              </a:rPr>
              <a:t>Τύποι Διαδραστικού Πίνακα</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l="48023" t="17552" r="27239" b="53254"/>
          <a:stretch>
            <a:fillRect/>
          </a:stretch>
        </p:blipFill>
        <p:spPr bwMode="auto">
          <a:xfrm>
            <a:off x="3138985" y="3684895"/>
            <a:ext cx="3016155" cy="2224585"/>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719999" y="1980000"/>
            <a:ext cx="7209349" cy="430887"/>
          </a:xfrm>
          <a:prstGeom prst="rect">
            <a:avLst/>
          </a:prstGeom>
        </p:spPr>
        <p:txBody>
          <a:bodyPr wrap="square">
            <a:spAutoFit/>
          </a:bodyPr>
          <a:lstStyle/>
          <a:p>
            <a:r>
              <a:rPr lang="el-GR" sz="2200" dirty="0" smtClean="0">
                <a:solidFill>
                  <a:schemeClr val="bg1"/>
                </a:solidFill>
                <a:latin typeface="Verdana" pitchFamily="34" charset="0"/>
              </a:rPr>
              <a:t>-</a:t>
            </a:r>
            <a:r>
              <a:rPr lang="el-GR" sz="2200" dirty="0" smtClean="0">
                <a:solidFill>
                  <a:schemeClr val="bg1"/>
                </a:solidFill>
              </a:rPr>
              <a:t>Διαδραστικά προβολικά</a:t>
            </a:r>
            <a:r>
              <a:rPr lang="el-GR" sz="2200" dirty="0" smtClean="0">
                <a:solidFill>
                  <a:schemeClr val="bg1"/>
                </a:solidFill>
                <a:latin typeface="Verdana" pitchFamily="34" charset="0"/>
              </a:rPr>
              <a:t>.</a:t>
            </a:r>
          </a:p>
        </p:txBody>
      </p:sp>
      <p:sp>
        <p:nvSpPr>
          <p:cNvPr id="7" name="Title 6"/>
          <p:cNvSpPr>
            <a:spLocks noGrp="1"/>
          </p:cNvSpPr>
          <p:nvPr>
            <p:ph type="title"/>
          </p:nvPr>
        </p:nvSpPr>
        <p:spPr/>
        <p:txBody>
          <a:bodyPr>
            <a:normAutofit/>
          </a:bodyPr>
          <a:lstStyle/>
          <a:p>
            <a:r>
              <a:rPr lang="el-GR" sz="2800" dirty="0" smtClean="0">
                <a:solidFill>
                  <a:schemeClr val="tx1">
                    <a:lumMod val="85000"/>
                    <a:lumOff val="15000"/>
                  </a:schemeClr>
                </a:solidFill>
              </a:rPr>
              <a:t>Τύποι Διαδραστικού Πίνακα</a:t>
            </a:r>
            <a:endParaRPr lang="el-GR" sz="2800" dirty="0"/>
          </a:p>
        </p:txBody>
      </p:sp>
      <p:sp>
        <p:nvSpPr>
          <p:cNvPr id="6" name="TextBox 5"/>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4034"/>
                                        </p:tgtEl>
                                        <p:attrNameLst>
                                          <p:attrName>style.visibility</p:attrName>
                                        </p:attrNameLst>
                                      </p:cBhvr>
                                      <p:to>
                                        <p:strVal val="visible"/>
                                      </p:to>
                                    </p:set>
                                    <p:animEffect transition="in" filter="fade">
                                      <p:cBhvr>
                                        <p:cTn id="11" dur="500"/>
                                        <p:tgtEl>
                                          <p:spTgt spid="4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r>
              <a:rPr lang="el-GR" sz="2800" dirty="0" smtClean="0">
                <a:solidFill>
                  <a:schemeClr val="tx1">
                    <a:lumMod val="85000"/>
                    <a:lumOff val="15000"/>
                  </a:schemeClr>
                </a:solidFill>
              </a:rPr>
              <a:t>Μερικά ερωτήματα...</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
        <p:nvSpPr>
          <p:cNvPr id="6" name="Rectangle 1"/>
          <p:cNvSpPr>
            <a:spLocks noChangeArrowheads="1"/>
          </p:cNvSpPr>
          <p:nvPr/>
        </p:nvSpPr>
        <p:spPr bwMode="auto">
          <a:xfrm>
            <a:off x="360000" y="2507019"/>
            <a:ext cx="8379725" cy="2800767"/>
          </a:xfrm>
          <a:prstGeom prst="rect">
            <a:avLst/>
          </a:prstGeom>
          <a:gradFill>
            <a:gsLst>
              <a:gs pos="91000">
                <a:schemeClr val="bg2">
                  <a:lumMod val="25000"/>
                </a:schemeClr>
              </a:gs>
              <a:gs pos="13000">
                <a:schemeClr val="bg2">
                  <a:lumMod val="10000"/>
                </a:schemeClr>
              </a:gs>
            </a:gsLst>
          </a:gradFill>
          <a:ln w="9525">
            <a:noFill/>
            <a:miter lim="800000"/>
            <a:headEnd/>
            <a:tailEnd/>
          </a:ln>
          <a:effectLst/>
        </p:spPr>
        <p:style>
          <a:lnRef idx="0">
            <a:scrgbClr r="0" g="0" b="0"/>
          </a:lnRef>
          <a:fillRef idx="1002">
            <a:schemeClr val="dk1"/>
          </a:fillRef>
          <a:effectRef idx="0">
            <a:scrgbClr r="0" g="0" b="0"/>
          </a:effectRef>
          <a:fontRef idx="major"/>
        </p:style>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buFont typeface="Arial" pitchFamily="34" charset="0"/>
              <a:buChar char="•"/>
            </a:pPr>
            <a:r>
              <a:rPr lang="el-GR" sz="2200" dirty="0" smtClean="0">
                <a:solidFill>
                  <a:schemeClr val="bg1"/>
                </a:solidFill>
                <a:ea typeface="Calibri" pitchFamily="34" charset="0"/>
                <a:cs typeface="Arial" pitchFamily="34" charset="0"/>
              </a:rPr>
              <a:t>Πως χρησιμοποιεί ο εκπαιδευτικός το Δ.Π. ώστε να προσφέρει ενισχυμένη διδακτική εμπειρία και πρόσθετο μαθησιακό αποτέλεσμα;</a:t>
            </a:r>
          </a:p>
          <a:p>
            <a:pPr lvl="0" eaLnBrk="0" fontAlgn="base" hangingPunct="0">
              <a:spcBef>
                <a:spcPct val="0"/>
              </a:spcBef>
              <a:spcAft>
                <a:spcPct val="0"/>
              </a:spcAft>
            </a:pPr>
            <a:endParaRPr lang="el-GR" sz="2200" dirty="0" smtClean="0">
              <a:solidFill>
                <a:schemeClr val="bg1"/>
              </a:solidFill>
              <a:cs typeface="Arial" pitchFamily="34" charset="0"/>
            </a:endParaRPr>
          </a:p>
          <a:p>
            <a:pPr lvl="0" eaLnBrk="0" fontAlgn="base" hangingPunct="0">
              <a:spcBef>
                <a:spcPct val="0"/>
              </a:spcBef>
              <a:spcAft>
                <a:spcPct val="0"/>
              </a:spcAft>
              <a:buFont typeface="Arial" pitchFamily="34" charset="0"/>
              <a:buChar char="•"/>
            </a:pPr>
            <a:r>
              <a:rPr lang="el-GR" sz="2200" dirty="0" smtClean="0">
                <a:solidFill>
                  <a:schemeClr val="bg1"/>
                </a:solidFill>
                <a:ea typeface="Calibri" pitchFamily="34" charset="0"/>
                <a:cs typeface="Arial" pitchFamily="34" charset="0"/>
              </a:rPr>
              <a:t>Πως θα χρησιμοποιήσουν οι μαθητές τον Δ.Π. και θα ενεργοποιηθούν όσο το δυνατόν περισσότερο;</a:t>
            </a:r>
          </a:p>
          <a:p>
            <a:pPr lvl="0" eaLnBrk="0" fontAlgn="base" hangingPunct="0">
              <a:spcBef>
                <a:spcPct val="0"/>
              </a:spcBef>
              <a:spcAft>
                <a:spcPct val="0"/>
              </a:spcAft>
            </a:pPr>
            <a:endParaRPr lang="el-GR" sz="2200" dirty="0" smtClean="0">
              <a:solidFill>
                <a:schemeClr val="bg1"/>
              </a:solidFill>
              <a:cs typeface="Arial" pitchFamily="34" charset="0"/>
            </a:endParaRPr>
          </a:p>
          <a:p>
            <a:pPr lvl="0" eaLnBrk="0" fontAlgn="base" hangingPunct="0">
              <a:spcBef>
                <a:spcPct val="0"/>
              </a:spcBef>
              <a:spcAft>
                <a:spcPct val="0"/>
              </a:spcAft>
              <a:buFont typeface="Arial" pitchFamily="34" charset="0"/>
              <a:buChar char="•"/>
            </a:pPr>
            <a:r>
              <a:rPr lang="el-GR" sz="2200" dirty="0" smtClean="0">
                <a:solidFill>
                  <a:schemeClr val="bg1"/>
                </a:solidFill>
                <a:ea typeface="Calibri" pitchFamily="34" charset="0"/>
                <a:cs typeface="Arial" pitchFamily="34" charset="0"/>
              </a:rPr>
              <a:t>Ποια τα επίπεδα χρήσης των Δ.Π. στη Διδακτική Πρακτική;</a:t>
            </a:r>
            <a:endParaRPr lang="el-GR" sz="2200" dirty="0" smtClean="0">
              <a:solidFill>
                <a:schemeClr val="bg1"/>
              </a:solidFill>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60000" y="1774927"/>
            <a:ext cx="8379725"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buFont typeface="Arial" pitchFamily="34" charset="0"/>
              <a:buChar char="•"/>
            </a:pPr>
            <a:r>
              <a:rPr lang="el-GR" sz="2200" dirty="0" smtClean="0">
                <a:solidFill>
                  <a:schemeClr val="bg1"/>
                </a:solidFill>
                <a:latin typeface="+mj-lt"/>
                <a:ea typeface="Calibri" pitchFamily="34" charset="0"/>
                <a:cs typeface="Arial" pitchFamily="34" charset="0"/>
              </a:rPr>
              <a:t>Ο ΔΠ είναι η πρώτη ηλεκτρονική εκπαιδευτική τεχνολογία που σχεδιάστηκε ειδικά για χρήση από τους εκπαιδευτικούς.</a:t>
            </a:r>
          </a:p>
          <a:p>
            <a:pPr lvl="0" eaLnBrk="0" fontAlgn="base" hangingPunct="0">
              <a:spcBef>
                <a:spcPct val="0"/>
              </a:spcBef>
              <a:spcAft>
                <a:spcPct val="0"/>
              </a:spcAft>
            </a:pPr>
            <a:endParaRPr lang="el-GR" sz="2200" dirty="0" smtClean="0">
              <a:solidFill>
                <a:schemeClr val="bg1"/>
              </a:solidFill>
              <a:latin typeface="+mj-lt"/>
              <a:ea typeface="Calibri" pitchFamily="34" charset="0"/>
              <a:cs typeface="Arial" pitchFamily="34" charset="0"/>
            </a:endParaRPr>
          </a:p>
          <a:p>
            <a:pPr lvl="0" eaLnBrk="0" fontAlgn="base" hangingPunct="0">
              <a:spcBef>
                <a:spcPct val="0"/>
              </a:spcBef>
              <a:spcAft>
                <a:spcPct val="0"/>
              </a:spcAft>
              <a:buFont typeface="Arial" pitchFamily="34" charset="0"/>
              <a:buChar char="•"/>
            </a:pPr>
            <a:r>
              <a:rPr lang="el-GR" sz="2200" dirty="0" smtClean="0">
                <a:solidFill>
                  <a:schemeClr val="bg1"/>
                </a:solidFill>
                <a:latin typeface="+mj-lt"/>
                <a:ea typeface="Calibri" pitchFamily="34" charset="0"/>
                <a:cs typeface="Arial" pitchFamily="34" charset="0"/>
              </a:rPr>
              <a:t>Ο ΔΠ είναι η πρώτη, και η μόνη έως τώρα, ηλεκτρονική εκπαιδευτική τεχνολογία την οποία μπορούν να χρησιμοποιήσουν όλες οι ειδικότητες στην καθημερινή διδακτική πράξη.</a:t>
            </a:r>
          </a:p>
          <a:p>
            <a:pPr lvl="0" eaLnBrk="0" fontAlgn="base" hangingPunct="0">
              <a:spcBef>
                <a:spcPct val="0"/>
              </a:spcBef>
              <a:spcAft>
                <a:spcPct val="0"/>
              </a:spcAft>
            </a:pPr>
            <a:endParaRPr lang="el-GR" sz="2200" dirty="0" smtClean="0">
              <a:solidFill>
                <a:schemeClr val="bg1"/>
              </a:solidFill>
              <a:latin typeface="+mj-lt"/>
              <a:ea typeface="Calibri" pitchFamily="34" charset="0"/>
              <a:cs typeface="Arial" pitchFamily="34" charset="0"/>
            </a:endParaRPr>
          </a:p>
          <a:p>
            <a:pPr lvl="0" eaLnBrk="0" fontAlgn="base" hangingPunct="0">
              <a:spcBef>
                <a:spcPct val="0"/>
              </a:spcBef>
              <a:spcAft>
                <a:spcPct val="0"/>
              </a:spcAft>
              <a:buFont typeface="Arial" pitchFamily="34" charset="0"/>
              <a:buChar char="•"/>
            </a:pPr>
            <a:r>
              <a:rPr lang="el-GR" sz="2200" dirty="0" smtClean="0">
                <a:solidFill>
                  <a:schemeClr val="bg1"/>
                </a:solidFill>
                <a:latin typeface="+mj-lt"/>
                <a:ea typeface="Calibri" pitchFamily="34" charset="0"/>
                <a:cs typeface="Arial" pitchFamily="34" charset="0"/>
              </a:rPr>
              <a:t> Ο ΔΠ μπορεί να εγκατασταθεί άμεσα, με ασφάλεια και με σχετικά μικρό κόστος σε κάθε τάξη για άμεση χρήση από το δάσκαλο και τους μαθητές.</a:t>
            </a:r>
          </a:p>
          <a:p>
            <a:pPr lvl="0" eaLnBrk="0" fontAlgn="base" hangingPunct="0">
              <a:spcBef>
                <a:spcPct val="0"/>
              </a:spcBef>
              <a:spcAft>
                <a:spcPct val="0"/>
              </a:spcAft>
            </a:pPr>
            <a:endParaRPr lang="el-GR" sz="2200" dirty="0" smtClean="0">
              <a:solidFill>
                <a:schemeClr val="bg1"/>
              </a:solidFill>
              <a:latin typeface="+mj-lt"/>
              <a:ea typeface="Calibri" pitchFamily="34" charset="0"/>
              <a:cs typeface="Arial" pitchFamily="34" charset="0"/>
            </a:endParaRPr>
          </a:p>
          <a:p>
            <a:pPr lvl="0" eaLnBrk="0" fontAlgn="base" hangingPunct="0">
              <a:spcBef>
                <a:spcPct val="0"/>
              </a:spcBef>
              <a:spcAft>
                <a:spcPct val="0"/>
              </a:spcAft>
              <a:buFont typeface="Arial" pitchFamily="34" charset="0"/>
              <a:buChar char="•"/>
            </a:pPr>
            <a:r>
              <a:rPr lang="el-GR" sz="2200" dirty="0" smtClean="0">
                <a:solidFill>
                  <a:schemeClr val="bg1"/>
                </a:solidFill>
                <a:latin typeface="+mj-lt"/>
                <a:ea typeface="Calibri" pitchFamily="34" charset="0"/>
                <a:cs typeface="Arial" pitchFamily="34" charset="0"/>
              </a:rPr>
              <a:t>Ο ΔΠ μπορεί να υποστηρίξει </a:t>
            </a:r>
            <a:r>
              <a:rPr lang="el-GR" sz="2200" i="1" dirty="0" smtClean="0">
                <a:solidFill>
                  <a:schemeClr val="bg1"/>
                </a:solidFill>
                <a:latin typeface="+mj-lt"/>
                <a:ea typeface="Calibri" pitchFamily="34" charset="0"/>
                <a:cs typeface="Arial" pitchFamily="34" charset="0"/>
              </a:rPr>
              <a:t>όλους τους τρόπους διδασκαλίας</a:t>
            </a:r>
            <a:r>
              <a:rPr lang="el-GR" sz="2200" dirty="0" smtClean="0">
                <a:solidFill>
                  <a:schemeClr val="bg1"/>
                </a:solidFill>
                <a:latin typeface="+mj-lt"/>
                <a:ea typeface="Calibri" pitchFamily="34" charset="0"/>
                <a:cs typeface="Arial" pitchFamily="34" charset="0"/>
              </a:rPr>
              <a:t>, τόσο σε επίπεδο ατομικό όσο και σε επίπεδο τάξης.</a:t>
            </a:r>
            <a:endParaRPr kumimoji="0" lang="el-GR" sz="2200" b="0" i="0" u="none" strike="noStrike" cap="none" normalizeH="0" baseline="0" dirty="0" smtClean="0">
              <a:ln>
                <a:noFill/>
              </a:ln>
              <a:solidFill>
                <a:schemeClr val="bg1"/>
              </a:solidFill>
              <a:effectLst/>
              <a:latin typeface="+mj-lt"/>
              <a:cs typeface="Arial" pitchFamily="34" charset="0"/>
            </a:endParaRPr>
          </a:p>
        </p:txBody>
      </p:sp>
      <p:sp>
        <p:nvSpPr>
          <p:cNvPr id="4" name="Title 3"/>
          <p:cNvSpPr>
            <a:spLocks noGrp="1"/>
          </p:cNvSpPr>
          <p:nvPr>
            <p:ph type="title"/>
          </p:nvPr>
        </p:nvSpPr>
        <p:spPr/>
        <p:txBody>
          <a:bodyPr>
            <a:normAutofit fontScale="90000"/>
          </a:bodyPr>
          <a:lstStyle/>
          <a:p>
            <a:pPr lvl="0"/>
            <a:r>
              <a:rPr lang="el-GR" sz="2800" dirty="0" smtClean="0"/>
              <a:t>Χαρακτηριστικά του </a:t>
            </a:r>
            <a:r>
              <a:rPr lang="el-GR" sz="2800" dirty="0" err="1" smtClean="0"/>
              <a:t>Διαδραστικού</a:t>
            </a:r>
            <a:r>
              <a:rPr lang="el-GR" sz="2800" dirty="0" smtClean="0"/>
              <a:t> Πίνακα ως Εκπαιδευτικό Εργαλείο</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57">
                                            <p:txEl>
                                              <p:pRg st="0" end="0"/>
                                            </p:txEl>
                                          </p:spTgt>
                                        </p:tgtEl>
                                        <p:attrNameLst>
                                          <p:attrName>style.visibility</p:attrName>
                                        </p:attrNameLst>
                                      </p:cBhvr>
                                      <p:to>
                                        <p:strVal val="visible"/>
                                      </p:to>
                                    </p:set>
                                    <p:animEffect transition="in" filter="fade">
                                      <p:cBhvr>
                                        <p:cTn id="7" dur="2000"/>
                                        <p:tgtEl>
                                          <p:spTgt spid="450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057">
                                            <p:txEl>
                                              <p:pRg st="2" end="2"/>
                                            </p:txEl>
                                          </p:spTgt>
                                        </p:tgtEl>
                                        <p:attrNameLst>
                                          <p:attrName>style.visibility</p:attrName>
                                        </p:attrNameLst>
                                      </p:cBhvr>
                                      <p:to>
                                        <p:strVal val="visible"/>
                                      </p:to>
                                    </p:set>
                                    <p:animEffect transition="in" filter="fade">
                                      <p:cBhvr>
                                        <p:cTn id="12" dur="2000"/>
                                        <p:tgtEl>
                                          <p:spTgt spid="4505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057">
                                            <p:txEl>
                                              <p:pRg st="4" end="4"/>
                                            </p:txEl>
                                          </p:spTgt>
                                        </p:tgtEl>
                                        <p:attrNameLst>
                                          <p:attrName>style.visibility</p:attrName>
                                        </p:attrNameLst>
                                      </p:cBhvr>
                                      <p:to>
                                        <p:strVal val="visible"/>
                                      </p:to>
                                    </p:set>
                                    <p:animEffect transition="in" filter="fade">
                                      <p:cBhvr>
                                        <p:cTn id="17" dur="2000"/>
                                        <p:tgtEl>
                                          <p:spTgt spid="4505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5057">
                                            <p:txEl>
                                              <p:pRg st="6" end="6"/>
                                            </p:txEl>
                                          </p:spTgt>
                                        </p:tgtEl>
                                        <p:attrNameLst>
                                          <p:attrName>style.visibility</p:attrName>
                                        </p:attrNameLst>
                                      </p:cBhvr>
                                      <p:to>
                                        <p:strVal val="visible"/>
                                      </p:to>
                                    </p:set>
                                    <p:animEffect transition="in" filter="fade">
                                      <p:cBhvr>
                                        <p:cTn id="22" dur="2000"/>
                                        <p:tgtEl>
                                          <p:spTgt spid="4505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60000" y="1229311"/>
            <a:ext cx="8379725" cy="5262979"/>
          </a:xfrm>
          <a:prstGeom prst="rect">
            <a:avLst/>
          </a:prstGeom>
          <a:gradFill>
            <a:gsLst>
              <a:gs pos="91000">
                <a:schemeClr val="bg2">
                  <a:lumMod val="25000"/>
                </a:schemeClr>
              </a:gs>
              <a:gs pos="13000">
                <a:schemeClr val="bg2">
                  <a:lumMod val="10000"/>
                </a:schemeClr>
              </a:gs>
            </a:gsLst>
          </a:gradFill>
          <a:ln w="9525">
            <a:noFill/>
            <a:miter lim="800000"/>
            <a:headEnd/>
            <a:tailEnd/>
          </a:ln>
          <a:effectLst/>
        </p:spPr>
        <p:style>
          <a:lnRef idx="0">
            <a:scrgbClr r="0" g="0" b="0"/>
          </a:lnRef>
          <a:fillRef idx="1002">
            <a:schemeClr val="dk1"/>
          </a:fillRef>
          <a:effectRef idx="0">
            <a:scrgbClr r="0" g="0" b="0"/>
          </a:effectRef>
          <a:fontRef idx="major"/>
        </p:style>
        <p:txBody>
          <a:bodyPr vert="horz" wrap="square" lIns="91440" tIns="45720" rIns="91440" bIns="45720" numCol="1" anchor="ctr" anchorCtr="0" compatLnSpc="1">
            <a:prstTxWarp prst="textNoShape">
              <a:avLst/>
            </a:prstTxWarp>
            <a:spAutoFit/>
          </a:bodyPr>
          <a:lstStyle/>
          <a:p>
            <a:pPr>
              <a:buFont typeface="Arial" pitchFamily="34" charset="0"/>
              <a:buChar char="•"/>
            </a:pPr>
            <a:r>
              <a:rPr lang="el-GR" sz="2400" dirty="0" smtClean="0">
                <a:solidFill>
                  <a:schemeClr val="bg1"/>
                </a:solidFill>
              </a:rPr>
              <a:t>Κύρια </a:t>
            </a:r>
            <a:r>
              <a:rPr lang="el-GR" sz="2400" i="1" dirty="0" smtClean="0">
                <a:solidFill>
                  <a:schemeClr val="bg1"/>
                </a:solidFill>
              </a:rPr>
              <a:t>συνεισφορά των </a:t>
            </a:r>
            <a:r>
              <a:rPr lang="el-GR" sz="2400" i="1" dirty="0" err="1" smtClean="0">
                <a:solidFill>
                  <a:schemeClr val="bg1"/>
                </a:solidFill>
              </a:rPr>
              <a:t>Διαδραστικών</a:t>
            </a:r>
            <a:r>
              <a:rPr lang="el-GR" sz="2400" i="1" dirty="0" smtClean="0">
                <a:solidFill>
                  <a:schemeClr val="bg1"/>
                </a:solidFill>
              </a:rPr>
              <a:t> Πινάκων </a:t>
            </a:r>
            <a:r>
              <a:rPr lang="el-GR" sz="2400" dirty="0" smtClean="0">
                <a:solidFill>
                  <a:schemeClr val="bg1"/>
                </a:solidFill>
              </a:rPr>
              <a:t>στη διδακτική πράξη και τη μαθησιακή διαδικασία :τεχνολογικά χαρακτηριστικά και τρόποι καταγραφής, αναπαράστασης, διαχείρισης και μεταφοράς πληροφορίας.</a:t>
            </a:r>
          </a:p>
          <a:p>
            <a:endParaRPr lang="el-GR" sz="2400" dirty="0" smtClean="0">
              <a:solidFill>
                <a:schemeClr val="bg1"/>
              </a:solidFill>
            </a:endParaRPr>
          </a:p>
          <a:p>
            <a:pPr>
              <a:buFont typeface="Arial" pitchFamily="34" charset="0"/>
              <a:buChar char="•"/>
            </a:pPr>
            <a:r>
              <a:rPr lang="el-GR" sz="2400" dirty="0" smtClean="0">
                <a:solidFill>
                  <a:schemeClr val="bg1"/>
                </a:solidFill>
              </a:rPr>
              <a:t>γρήγορη διαχείριση μεγάλου όγκου δεδομένων. </a:t>
            </a:r>
          </a:p>
          <a:p>
            <a:endParaRPr lang="el-GR" sz="2400" dirty="0" smtClean="0">
              <a:solidFill>
                <a:schemeClr val="bg1"/>
              </a:solidFill>
            </a:endParaRPr>
          </a:p>
          <a:p>
            <a:pPr>
              <a:buFont typeface="Arial" pitchFamily="34" charset="0"/>
              <a:buChar char="•"/>
            </a:pPr>
            <a:r>
              <a:rPr lang="el-GR" sz="2400" dirty="0" smtClean="0">
                <a:solidFill>
                  <a:schemeClr val="bg1"/>
                </a:solidFill>
              </a:rPr>
              <a:t>παρουσίαση πληροφοριών μέσω δυναμικών αλληλεπιδραστικών πολλαπλών αναπαραστάσεων. </a:t>
            </a:r>
          </a:p>
          <a:p>
            <a:pPr>
              <a:buFont typeface="Arial" pitchFamily="34" charset="0"/>
              <a:buChar char="•"/>
            </a:pPr>
            <a:endParaRPr lang="el-GR" sz="2400" dirty="0" smtClean="0">
              <a:solidFill>
                <a:schemeClr val="bg1"/>
              </a:solidFill>
            </a:endParaRPr>
          </a:p>
          <a:p>
            <a:pPr>
              <a:buFont typeface="Arial" pitchFamily="34" charset="0"/>
              <a:buChar char="•"/>
            </a:pPr>
            <a:r>
              <a:rPr lang="el-GR" sz="2400" dirty="0" smtClean="0">
                <a:solidFill>
                  <a:schemeClr val="bg1"/>
                </a:solidFill>
              </a:rPr>
              <a:t>σχετικά εύκολη παιδαγωγική αξιοποίηση.</a:t>
            </a:r>
          </a:p>
          <a:p>
            <a:endParaRPr lang="el-GR" sz="2400" dirty="0" smtClean="0">
              <a:solidFill>
                <a:schemeClr val="bg1"/>
              </a:solidFill>
            </a:endParaRPr>
          </a:p>
          <a:p>
            <a:pPr>
              <a:buFont typeface="Arial" pitchFamily="34" charset="0"/>
              <a:buChar char="•"/>
            </a:pPr>
            <a:r>
              <a:rPr lang="el-GR" sz="2400" dirty="0" smtClean="0">
                <a:solidFill>
                  <a:schemeClr val="bg1"/>
                </a:solidFill>
              </a:rPr>
              <a:t> προφέρουν επικοινωνία (</a:t>
            </a:r>
            <a:r>
              <a:rPr lang="en-US" sz="2400" dirty="0" err="1" smtClean="0">
                <a:solidFill>
                  <a:schemeClr val="bg1"/>
                </a:solidFill>
              </a:rPr>
              <a:t>Mikropoulos</a:t>
            </a:r>
            <a:r>
              <a:rPr lang="en-US" sz="2400" dirty="0" smtClean="0">
                <a:solidFill>
                  <a:schemeClr val="bg1"/>
                </a:solidFill>
              </a:rPr>
              <a:t> &amp; </a:t>
            </a:r>
            <a:r>
              <a:rPr lang="en-US" sz="2400" dirty="0" err="1" smtClean="0">
                <a:solidFill>
                  <a:schemeClr val="bg1"/>
                </a:solidFill>
              </a:rPr>
              <a:t>Bellou</a:t>
            </a:r>
            <a:r>
              <a:rPr lang="en-US" sz="2400" dirty="0" smtClean="0">
                <a:solidFill>
                  <a:schemeClr val="bg1"/>
                </a:solidFill>
              </a:rPr>
              <a:t>, 2006)</a:t>
            </a:r>
            <a:endParaRPr lang="el-GR" sz="2400" dirty="0" smtClean="0">
              <a:solidFill>
                <a:schemeClr val="bg1"/>
              </a:solidFill>
            </a:endParaRPr>
          </a:p>
          <a:p>
            <a:endParaRPr lang="el-GR" sz="2400" dirty="0" smtClean="0"/>
          </a:p>
        </p:txBody>
      </p:sp>
      <p:sp>
        <p:nvSpPr>
          <p:cNvPr id="4" name="Title 3"/>
          <p:cNvSpPr>
            <a:spLocks noGrp="1"/>
          </p:cNvSpPr>
          <p:nvPr>
            <p:ph type="title"/>
          </p:nvPr>
        </p:nvSpPr>
        <p:spPr/>
        <p:txBody>
          <a:bodyPr>
            <a:normAutofit fontScale="90000"/>
          </a:bodyPr>
          <a:lstStyle/>
          <a:p>
            <a:pPr lvl="0"/>
            <a:r>
              <a:rPr lang="el-GR" sz="2800" dirty="0" smtClean="0"/>
              <a:t>Χαρακτηριστικά του </a:t>
            </a:r>
            <a:r>
              <a:rPr lang="el-GR" sz="2800" dirty="0" err="1" smtClean="0"/>
              <a:t>Διαδραστικού</a:t>
            </a:r>
            <a:r>
              <a:rPr lang="el-GR" sz="2800" dirty="0" smtClean="0"/>
              <a:t> Πίνακα ως Εκπαιδευτικό Εργαλείο</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57">
                                            <p:txEl>
                                              <p:pRg st="0" end="0"/>
                                            </p:txEl>
                                          </p:spTgt>
                                        </p:tgtEl>
                                        <p:attrNameLst>
                                          <p:attrName>style.visibility</p:attrName>
                                        </p:attrNameLst>
                                      </p:cBhvr>
                                      <p:to>
                                        <p:strVal val="visible"/>
                                      </p:to>
                                    </p:set>
                                    <p:animEffect transition="in" filter="fade">
                                      <p:cBhvr>
                                        <p:cTn id="7" dur="2000"/>
                                        <p:tgtEl>
                                          <p:spTgt spid="450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057">
                                            <p:txEl>
                                              <p:pRg st="2" end="2"/>
                                            </p:txEl>
                                          </p:spTgt>
                                        </p:tgtEl>
                                        <p:attrNameLst>
                                          <p:attrName>style.visibility</p:attrName>
                                        </p:attrNameLst>
                                      </p:cBhvr>
                                      <p:to>
                                        <p:strVal val="visible"/>
                                      </p:to>
                                    </p:set>
                                    <p:animEffect transition="in" filter="fade">
                                      <p:cBhvr>
                                        <p:cTn id="12" dur="2000"/>
                                        <p:tgtEl>
                                          <p:spTgt spid="4505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057">
                                            <p:txEl>
                                              <p:pRg st="4" end="4"/>
                                            </p:txEl>
                                          </p:spTgt>
                                        </p:tgtEl>
                                        <p:attrNameLst>
                                          <p:attrName>style.visibility</p:attrName>
                                        </p:attrNameLst>
                                      </p:cBhvr>
                                      <p:to>
                                        <p:strVal val="visible"/>
                                      </p:to>
                                    </p:set>
                                    <p:animEffect transition="in" filter="fade">
                                      <p:cBhvr>
                                        <p:cTn id="17" dur="2000"/>
                                        <p:tgtEl>
                                          <p:spTgt spid="4505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5057">
                                            <p:txEl>
                                              <p:pRg st="6" end="6"/>
                                            </p:txEl>
                                          </p:spTgt>
                                        </p:tgtEl>
                                        <p:attrNameLst>
                                          <p:attrName>style.visibility</p:attrName>
                                        </p:attrNameLst>
                                      </p:cBhvr>
                                      <p:to>
                                        <p:strVal val="visible"/>
                                      </p:to>
                                    </p:set>
                                    <p:animEffect transition="in" filter="fade">
                                      <p:cBhvr>
                                        <p:cTn id="22" dur="2000"/>
                                        <p:tgtEl>
                                          <p:spTgt spid="4505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5057">
                                            <p:txEl>
                                              <p:pRg st="8" end="8"/>
                                            </p:txEl>
                                          </p:spTgt>
                                        </p:tgtEl>
                                        <p:attrNameLst>
                                          <p:attrName>style.visibility</p:attrName>
                                        </p:attrNameLst>
                                      </p:cBhvr>
                                      <p:to>
                                        <p:strVal val="visible"/>
                                      </p:to>
                                    </p:set>
                                    <p:animEffect transition="in" filter="fade">
                                      <p:cBhvr>
                                        <p:cTn id="27" dur="2000"/>
                                        <p:tgtEl>
                                          <p:spTgt spid="4505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360000" y="2144611"/>
            <a:ext cx="8568100"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ct val="0"/>
              </a:spcAft>
              <a:buClrTx/>
              <a:buSzTx/>
              <a:buFont typeface="Arial" pitchFamily="34" charset="0"/>
              <a:buChar char="•"/>
              <a:tabLst/>
            </a:pPr>
            <a:r>
              <a:rPr kumimoji="0" lang="el-GR" sz="2200" b="0" i="0" u="none" strike="noStrike" cap="none" normalizeH="0" baseline="0" dirty="0" smtClean="0">
                <a:ln>
                  <a:noFill/>
                </a:ln>
                <a:solidFill>
                  <a:schemeClr val="bg1"/>
                </a:solidFill>
                <a:effectLst/>
                <a:ea typeface="Calibri" pitchFamily="34" charset="0"/>
                <a:cs typeface="Arial" pitchFamily="34" charset="0"/>
              </a:rPr>
              <a:t>Ο εκπαιδευτικός </a:t>
            </a:r>
            <a:r>
              <a:rPr kumimoji="0" lang="el-GR" sz="2200" b="0" i="1" u="none" strike="noStrike" cap="none" normalizeH="0" baseline="0" dirty="0" smtClean="0">
                <a:ln>
                  <a:noFill/>
                </a:ln>
                <a:solidFill>
                  <a:schemeClr val="bg1"/>
                </a:solidFill>
                <a:effectLst/>
                <a:ea typeface="Calibri" pitchFamily="34" charset="0"/>
                <a:cs typeface="Arial" pitchFamily="34" charset="0"/>
              </a:rPr>
              <a:t>βοηθός</a:t>
            </a:r>
            <a:r>
              <a:rPr kumimoji="0" lang="el-GR" sz="2200" b="0" i="0" u="none" strike="noStrike" cap="none" normalizeH="0" baseline="0" dirty="0" smtClean="0">
                <a:ln>
                  <a:noFill/>
                </a:ln>
                <a:solidFill>
                  <a:schemeClr val="bg1"/>
                </a:solidFill>
                <a:effectLst/>
                <a:ea typeface="Calibri" pitchFamily="34" charset="0"/>
                <a:cs typeface="Arial" pitchFamily="34" charset="0"/>
              </a:rPr>
              <a:t> στην </a:t>
            </a:r>
            <a:r>
              <a:rPr kumimoji="0" lang="el-GR" sz="2200" b="0" i="1" u="none" strike="noStrike" cap="none" normalizeH="0" baseline="0" dirty="0" smtClean="0">
                <a:ln>
                  <a:noFill/>
                </a:ln>
                <a:solidFill>
                  <a:schemeClr val="bg1"/>
                </a:solidFill>
                <a:effectLst/>
                <a:ea typeface="Calibri" pitchFamily="34" charset="0"/>
                <a:cs typeface="Arial" pitchFamily="34" charset="0"/>
              </a:rPr>
              <a:t>ανακάλυψη</a:t>
            </a:r>
            <a:r>
              <a:rPr kumimoji="0" lang="el-GR" sz="2200" b="0" i="0" u="none" strike="noStrike" cap="none" normalizeH="0" baseline="0" dirty="0" smtClean="0">
                <a:ln>
                  <a:noFill/>
                </a:ln>
                <a:solidFill>
                  <a:schemeClr val="bg1"/>
                </a:solidFill>
                <a:effectLst/>
                <a:ea typeface="Calibri" pitchFamily="34" charset="0"/>
                <a:cs typeface="Arial" pitchFamily="34" charset="0"/>
              </a:rPr>
              <a:t> της γνώσης</a:t>
            </a:r>
            <a:r>
              <a:rPr kumimoji="0" lang="el-GR" sz="2200" b="0" i="0" u="none" strike="noStrike" cap="none" normalizeH="0" dirty="0" smtClean="0">
                <a:ln>
                  <a:noFill/>
                </a:ln>
                <a:solidFill>
                  <a:schemeClr val="bg1"/>
                </a:solidFill>
                <a:effectLst/>
                <a:ea typeface="Calibri" pitchFamily="34" charset="0"/>
                <a:cs typeface="Arial" pitchFamily="34" charset="0"/>
              </a:rPr>
              <a:t> </a:t>
            </a:r>
            <a:r>
              <a:rPr kumimoji="0" lang="el-GR" sz="2200" b="0" i="0" u="none" strike="noStrike" cap="none" normalizeH="0" baseline="0" dirty="0" smtClean="0">
                <a:ln>
                  <a:noFill/>
                </a:ln>
                <a:solidFill>
                  <a:schemeClr val="bg1"/>
                </a:solidFill>
                <a:effectLst/>
                <a:ea typeface="Calibri" pitchFamily="34" charset="0"/>
                <a:cs typeface="Arial" pitchFamily="34" charset="0"/>
              </a:rPr>
              <a:t>και όχι </a:t>
            </a:r>
            <a:r>
              <a:rPr kumimoji="0" lang="el-GR" sz="2200" b="0" i="1" u="none" strike="noStrike" cap="none" normalizeH="0" baseline="0" dirty="0" smtClean="0">
                <a:ln>
                  <a:noFill/>
                </a:ln>
                <a:solidFill>
                  <a:schemeClr val="bg1"/>
                </a:solidFill>
                <a:effectLst/>
                <a:ea typeface="Calibri" pitchFamily="34" charset="0"/>
                <a:cs typeface="Arial" pitchFamily="34" charset="0"/>
              </a:rPr>
              <a:t>πάροχος</a:t>
            </a:r>
            <a:r>
              <a:rPr kumimoji="0" lang="el-GR" sz="2200" b="0" i="0" u="none" strike="noStrike" cap="none" normalizeH="0" baseline="0" dirty="0" smtClean="0">
                <a:ln>
                  <a:noFill/>
                </a:ln>
                <a:solidFill>
                  <a:schemeClr val="bg1"/>
                </a:solidFill>
                <a:effectLst/>
                <a:ea typeface="Calibri" pitchFamily="34" charset="0"/>
                <a:cs typeface="Arial" pitchFamily="34" charset="0"/>
              </a:rPr>
              <a:t> της γνώσης.</a:t>
            </a:r>
          </a:p>
          <a:p>
            <a:pPr marL="0" marR="0" lvl="0" indent="0" algn="l" defTabSz="914400" rtl="0" eaLnBrk="0" fontAlgn="base" latinLnBrk="0" hangingPunct="0">
              <a:spcBef>
                <a:spcPct val="0"/>
              </a:spcBef>
              <a:spcAft>
                <a:spcPct val="0"/>
              </a:spcAft>
              <a:buClrTx/>
              <a:buSzTx/>
              <a:tabLst/>
            </a:pPr>
            <a:endParaRPr kumimoji="0" lang="el-GR" sz="2200" b="0" i="0" u="none" strike="noStrike" cap="none" normalizeH="0" baseline="0" dirty="0" smtClean="0">
              <a:ln>
                <a:noFill/>
              </a:ln>
              <a:solidFill>
                <a:schemeClr val="bg1"/>
              </a:solidFill>
              <a:effectLst/>
              <a:cs typeface="Arial" pitchFamily="34" charset="0"/>
            </a:endParaRPr>
          </a:p>
          <a:p>
            <a:pPr marL="0" marR="0" lvl="0" indent="0" algn="l" defTabSz="914400" rtl="0" eaLnBrk="0" fontAlgn="base" latinLnBrk="0" hangingPunct="0">
              <a:spcBef>
                <a:spcPct val="0"/>
              </a:spcBef>
              <a:spcAft>
                <a:spcPct val="0"/>
              </a:spcAft>
              <a:buClrTx/>
              <a:buSzTx/>
              <a:buFont typeface="Arial" pitchFamily="34" charset="0"/>
              <a:buChar char="•"/>
              <a:tabLst/>
            </a:pPr>
            <a:r>
              <a:rPr kumimoji="0" lang="el-GR" sz="2200" b="0" i="0" u="none" strike="noStrike" cap="none" normalizeH="0" baseline="0" dirty="0" smtClean="0">
                <a:ln>
                  <a:noFill/>
                </a:ln>
                <a:solidFill>
                  <a:schemeClr val="bg1"/>
                </a:solidFill>
                <a:effectLst/>
                <a:ea typeface="Calibri" pitchFamily="34" charset="0"/>
                <a:cs typeface="Arial" pitchFamily="34" charset="0"/>
              </a:rPr>
              <a:t>Δημιουργία, επίδειξη και διάδραση με το περιβάλλον γνώσης, εστίαση και επεξεργασία. </a:t>
            </a:r>
          </a:p>
          <a:p>
            <a:pPr marL="0" marR="0" lvl="0" indent="0" algn="l" defTabSz="914400" rtl="0" eaLnBrk="0" fontAlgn="base" latinLnBrk="0" hangingPunct="0">
              <a:spcBef>
                <a:spcPct val="0"/>
              </a:spcBef>
              <a:spcAft>
                <a:spcPct val="0"/>
              </a:spcAft>
              <a:buClrTx/>
              <a:buSzTx/>
              <a:tabLst/>
            </a:pPr>
            <a:endParaRPr kumimoji="0" lang="el-GR" sz="2200" b="0" i="0" u="none" strike="noStrike" cap="none" normalizeH="0" baseline="0" dirty="0" smtClean="0">
              <a:ln>
                <a:noFill/>
              </a:ln>
              <a:solidFill>
                <a:schemeClr val="bg1"/>
              </a:solidFill>
              <a:effectLst/>
              <a:cs typeface="Arial" pitchFamily="34" charset="0"/>
            </a:endParaRPr>
          </a:p>
          <a:p>
            <a:pPr marL="0" marR="0" lvl="0" indent="0" algn="l" defTabSz="914400" rtl="0" eaLnBrk="0" fontAlgn="base" latinLnBrk="0" hangingPunct="0">
              <a:spcBef>
                <a:spcPct val="0"/>
              </a:spcBef>
              <a:spcAft>
                <a:spcPct val="0"/>
              </a:spcAft>
              <a:buClrTx/>
              <a:buSzTx/>
              <a:buFont typeface="Arial" pitchFamily="34" charset="0"/>
              <a:buChar char="•"/>
              <a:tabLst/>
            </a:pPr>
            <a:r>
              <a:rPr kumimoji="0" lang="el-GR" sz="2200" b="0" i="0" u="none" strike="noStrike" cap="none" normalizeH="0" baseline="0" dirty="0" smtClean="0">
                <a:ln>
                  <a:noFill/>
                </a:ln>
                <a:solidFill>
                  <a:schemeClr val="bg1"/>
                </a:solidFill>
                <a:effectLst/>
                <a:ea typeface="Calibri" pitchFamily="34" charset="0"/>
                <a:cs typeface="Arial" pitchFamily="34" charset="0"/>
              </a:rPr>
              <a:t>Καλά σχεδιασμένες δραστηριοτήτες για την εξαγωγή των συμπερασμάτων και της ζητούμενης γνώσης. </a:t>
            </a:r>
          </a:p>
          <a:p>
            <a:pPr marL="0" marR="0" lvl="0" indent="0" algn="l" defTabSz="914400" rtl="0" eaLnBrk="0" fontAlgn="base" latinLnBrk="0" hangingPunct="0">
              <a:spcBef>
                <a:spcPct val="0"/>
              </a:spcBef>
              <a:spcAft>
                <a:spcPct val="0"/>
              </a:spcAft>
              <a:buClrTx/>
              <a:buSzTx/>
              <a:tabLst/>
            </a:pPr>
            <a:endParaRPr kumimoji="0" lang="el-GR" sz="2200" b="0" i="0" u="none" strike="noStrike" cap="none" normalizeH="0" baseline="0" dirty="0" smtClean="0">
              <a:ln>
                <a:noFill/>
              </a:ln>
              <a:solidFill>
                <a:schemeClr val="bg1"/>
              </a:solidFill>
              <a:effectLst/>
              <a:ea typeface="Calibri" pitchFamily="34" charset="0"/>
              <a:cs typeface="Arial" pitchFamily="34" charset="0"/>
            </a:endParaRPr>
          </a:p>
          <a:p>
            <a:pPr marL="0" marR="0" lvl="0" indent="0" algn="l" defTabSz="914400" rtl="0" eaLnBrk="0" fontAlgn="base" latinLnBrk="0" hangingPunct="0">
              <a:spcBef>
                <a:spcPct val="0"/>
              </a:spcBef>
              <a:spcAft>
                <a:spcPct val="0"/>
              </a:spcAft>
              <a:buClrTx/>
              <a:buSzTx/>
              <a:buFont typeface="Arial" pitchFamily="34" charset="0"/>
              <a:buChar char="•"/>
              <a:tabLst/>
            </a:pPr>
            <a:r>
              <a:rPr kumimoji="0" lang="el-GR" sz="2200" b="0" i="0" u="none" strike="noStrike" cap="none" normalizeH="0" baseline="0" dirty="0" smtClean="0">
                <a:ln>
                  <a:noFill/>
                </a:ln>
                <a:solidFill>
                  <a:schemeClr val="bg1"/>
                </a:solidFill>
                <a:effectLst/>
                <a:ea typeface="Calibri" pitchFamily="34" charset="0"/>
                <a:cs typeface="Arial" pitchFamily="34" charset="0"/>
              </a:rPr>
              <a:t>Συνεργατική μαθησιακή πορεία  με πυρήνα της διδασκαλίας το </a:t>
            </a:r>
            <a:r>
              <a:rPr kumimoji="0" lang="el-GR" sz="2200" b="0" i="1" u="none" strike="noStrike" cap="none" normalizeH="0" baseline="0" dirty="0" smtClean="0">
                <a:ln>
                  <a:noFill/>
                </a:ln>
                <a:solidFill>
                  <a:schemeClr val="bg1"/>
                </a:solidFill>
                <a:effectLst/>
                <a:ea typeface="Calibri" pitchFamily="34" charset="0"/>
                <a:cs typeface="Arial" pitchFamily="34" charset="0"/>
              </a:rPr>
              <a:t>μαθητή</a:t>
            </a:r>
            <a:r>
              <a:rPr kumimoji="0" lang="el-GR" sz="2200" b="0" i="0" u="none" strike="noStrike" cap="none" normalizeH="0" dirty="0" smtClean="0">
                <a:ln>
                  <a:noFill/>
                </a:ln>
                <a:solidFill>
                  <a:schemeClr val="bg1"/>
                </a:solidFill>
                <a:effectLst/>
                <a:ea typeface="Calibri" pitchFamily="34" charset="0"/>
                <a:cs typeface="Arial" pitchFamily="34" charset="0"/>
              </a:rPr>
              <a:t> και το Δ</a:t>
            </a:r>
            <a:r>
              <a:rPr kumimoji="0" lang="el-GR" sz="2200" b="0" i="0" u="none" strike="noStrike" cap="none" normalizeH="0" baseline="0" dirty="0" smtClean="0">
                <a:ln>
                  <a:noFill/>
                </a:ln>
                <a:solidFill>
                  <a:schemeClr val="bg1"/>
                </a:solidFill>
                <a:effectLst/>
                <a:ea typeface="Calibri" pitchFamily="34" charset="0"/>
                <a:cs typeface="Arial" pitchFamily="34" charset="0"/>
              </a:rPr>
              <a:t>ιαδραστικό </a:t>
            </a:r>
            <a:r>
              <a:rPr lang="el-GR" sz="2200" dirty="0" smtClean="0">
                <a:solidFill>
                  <a:schemeClr val="bg1"/>
                </a:solidFill>
                <a:ea typeface="Calibri" pitchFamily="34" charset="0"/>
                <a:cs typeface="Arial" pitchFamily="34" charset="0"/>
              </a:rPr>
              <a:t>Π</a:t>
            </a:r>
            <a:r>
              <a:rPr kumimoji="0" lang="el-GR" sz="2200" b="0" i="0" u="none" strike="noStrike" cap="none" normalizeH="0" baseline="0" dirty="0" smtClean="0">
                <a:ln>
                  <a:noFill/>
                </a:ln>
                <a:solidFill>
                  <a:schemeClr val="bg1"/>
                </a:solidFill>
                <a:effectLst/>
                <a:ea typeface="Calibri" pitchFamily="34" charset="0"/>
                <a:cs typeface="Arial" pitchFamily="34" charset="0"/>
              </a:rPr>
              <a:t>ίνακα</a:t>
            </a:r>
            <a:r>
              <a:rPr kumimoji="0" lang="el-GR" sz="2200" b="0" i="0" u="none" strike="noStrike" cap="none" normalizeH="0" baseline="0" dirty="0" smtClean="0">
                <a:ln>
                  <a:noFill/>
                </a:ln>
                <a:solidFill>
                  <a:schemeClr val="bg1"/>
                </a:solidFill>
                <a:effectLst/>
                <a:latin typeface="Verdana" pitchFamily="34" charset="0"/>
                <a:ea typeface="Calibri" pitchFamily="34" charset="0"/>
                <a:cs typeface="Arial" pitchFamily="34" charset="0"/>
              </a:rPr>
              <a:t>.</a:t>
            </a:r>
            <a:r>
              <a:rPr kumimoji="0" lang="el-GR" sz="2200" b="0" i="0" u="none" strike="noStrike" cap="none" normalizeH="0" baseline="0" dirty="0" smtClean="0">
                <a:ln>
                  <a:noFill/>
                </a:ln>
                <a:solidFill>
                  <a:schemeClr val="bg1"/>
                </a:solidFill>
                <a:effectLst/>
                <a:latin typeface="Verdana" pitchFamily="34" charset="0"/>
                <a:cs typeface="Arial" pitchFamily="34" charset="0"/>
              </a:rPr>
              <a:t> </a:t>
            </a:r>
          </a:p>
        </p:txBody>
      </p:sp>
      <p:sp>
        <p:nvSpPr>
          <p:cNvPr id="4" name="Title 3"/>
          <p:cNvSpPr>
            <a:spLocks noGrp="1"/>
          </p:cNvSpPr>
          <p:nvPr>
            <p:ph type="title"/>
          </p:nvPr>
        </p:nvSpPr>
        <p:spPr/>
        <p:txBody>
          <a:bodyPr>
            <a:noAutofit/>
          </a:bodyPr>
          <a:lstStyle/>
          <a:p>
            <a:pPr lvl="0"/>
            <a:r>
              <a:rPr lang="el-GR" sz="2800" dirty="0" smtClean="0">
                <a:solidFill>
                  <a:schemeClr val="tx1">
                    <a:lumMod val="85000"/>
                    <a:lumOff val="15000"/>
                  </a:schemeClr>
                </a:solidFill>
              </a:rPr>
              <a:t>Στόχοι κατά τη χρήση του Δ.Π.</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29">
                                            <p:txEl>
                                              <p:pRg st="0" end="0"/>
                                            </p:txEl>
                                          </p:spTgt>
                                        </p:tgtEl>
                                        <p:attrNameLst>
                                          <p:attrName>style.visibility</p:attrName>
                                        </p:attrNameLst>
                                      </p:cBhvr>
                                      <p:to>
                                        <p:strVal val="visible"/>
                                      </p:to>
                                    </p:set>
                                    <p:animEffect transition="in" filter="fade">
                                      <p:cBhvr>
                                        <p:cTn id="7" dur="1000"/>
                                        <p:tgtEl>
                                          <p:spTgt spid="481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129">
                                            <p:txEl>
                                              <p:pRg st="2" end="2"/>
                                            </p:txEl>
                                          </p:spTgt>
                                        </p:tgtEl>
                                        <p:attrNameLst>
                                          <p:attrName>style.visibility</p:attrName>
                                        </p:attrNameLst>
                                      </p:cBhvr>
                                      <p:to>
                                        <p:strVal val="visible"/>
                                      </p:to>
                                    </p:set>
                                    <p:animEffect transition="in" filter="fade">
                                      <p:cBhvr>
                                        <p:cTn id="12" dur="1000"/>
                                        <p:tgtEl>
                                          <p:spTgt spid="4812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129">
                                            <p:txEl>
                                              <p:pRg st="4" end="4"/>
                                            </p:txEl>
                                          </p:spTgt>
                                        </p:tgtEl>
                                        <p:attrNameLst>
                                          <p:attrName>style.visibility</p:attrName>
                                        </p:attrNameLst>
                                      </p:cBhvr>
                                      <p:to>
                                        <p:strVal val="visible"/>
                                      </p:to>
                                    </p:set>
                                    <p:animEffect transition="in" filter="fade">
                                      <p:cBhvr>
                                        <p:cTn id="17" dur="1000"/>
                                        <p:tgtEl>
                                          <p:spTgt spid="4812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129">
                                            <p:txEl>
                                              <p:pRg st="6" end="6"/>
                                            </p:txEl>
                                          </p:spTgt>
                                        </p:tgtEl>
                                        <p:attrNameLst>
                                          <p:attrName>style.visibility</p:attrName>
                                        </p:attrNameLst>
                                      </p:cBhvr>
                                      <p:to>
                                        <p:strVal val="visible"/>
                                      </p:to>
                                    </p:set>
                                    <p:animEffect transition="in" filter="fade">
                                      <p:cBhvr>
                                        <p:cTn id="22" dur="1000"/>
                                        <p:tgtEl>
                                          <p:spTgt spid="4812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ChangeArrowheads="1"/>
          </p:cNvSpPr>
          <p:nvPr/>
        </p:nvSpPr>
        <p:spPr bwMode="auto">
          <a:xfrm>
            <a:off x="370800" y="1954166"/>
            <a:ext cx="8388215" cy="2308324"/>
          </a:xfrm>
          <a:prstGeom prst="rect">
            <a:avLst/>
          </a:prstGeom>
          <a:gradFill>
            <a:gsLst>
              <a:gs pos="0">
                <a:schemeClr val="accent2">
                  <a:tint val="50000"/>
                  <a:satMod val="300000"/>
                  <a:alpha val="27000"/>
                </a:schemeClr>
              </a:gs>
              <a:gs pos="73000">
                <a:schemeClr val="accent2">
                  <a:tint val="37000"/>
                  <a:satMod val="300000"/>
                  <a:alpha val="80000"/>
                </a:schemeClr>
              </a:gs>
              <a:gs pos="100000">
                <a:schemeClr val="accent2">
                  <a:tint val="15000"/>
                  <a:satMod val="350000"/>
                </a:schemeClr>
              </a:gs>
            </a:gsLst>
          </a:gradFill>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r>
              <a:rPr lang="el-GR" sz="2400" dirty="0" smtClean="0"/>
              <a:t>«Η χρήση Δ.Π. επηρεάζει θετικά τη συμμετοχή του μαθητή με πίνακες μόνιμα εγκατεστημένους στην τάξη.»</a:t>
            </a:r>
          </a:p>
          <a:p>
            <a:endParaRPr lang="el-GR" dirty="0" smtClean="0"/>
          </a:p>
          <a:p>
            <a:endParaRPr lang="el-GR" dirty="0" smtClean="0"/>
          </a:p>
          <a:p>
            <a:endParaRPr lang="el-GR" dirty="0" smtClean="0"/>
          </a:p>
          <a:p>
            <a:pPr lvl="0" algn="r"/>
            <a:r>
              <a:rPr lang="en-US" sz="1400" dirty="0" smtClean="0"/>
              <a:t>W.D. </a:t>
            </a:r>
            <a:r>
              <a:rPr lang="en-US" sz="1400" dirty="0" err="1" smtClean="0"/>
              <a:t>Jr</a:t>
            </a:r>
            <a:r>
              <a:rPr lang="en-US" sz="1400" dirty="0" smtClean="0"/>
              <a:t> </a:t>
            </a:r>
            <a:r>
              <a:rPr lang="en-US" sz="1400" dirty="0" err="1" smtClean="0"/>
              <a:t>Beeland</a:t>
            </a:r>
            <a:r>
              <a:rPr lang="en-US" sz="1400" dirty="0" smtClean="0"/>
              <a:t> (2002) </a:t>
            </a:r>
            <a:r>
              <a:rPr lang="el-GR" sz="1400" dirty="0" smtClean="0"/>
              <a:t>«</a:t>
            </a:r>
            <a:r>
              <a:rPr lang="en-US" sz="1400" dirty="0" smtClean="0"/>
              <a:t>Student engagement, visual learning and technology: can interactive whiteboards help?</a:t>
            </a:r>
            <a:r>
              <a:rPr lang="el-GR" sz="1400" dirty="0" smtClean="0"/>
              <a:t>»</a:t>
            </a:r>
            <a:r>
              <a:rPr lang="en-US" sz="1400" dirty="0" smtClean="0"/>
              <a:t> Annual Conference of the Association of Information Technology for Teaching Education, Trinity College, Dublin</a:t>
            </a:r>
            <a:r>
              <a:rPr lang="el-GR" sz="1400" dirty="0" smtClean="0"/>
              <a:t>.</a:t>
            </a:r>
            <a:endParaRPr lang="el-GR" dirty="0"/>
          </a:p>
        </p:txBody>
      </p:sp>
      <p:sp>
        <p:nvSpPr>
          <p:cNvPr id="4" name="Title 3"/>
          <p:cNvSpPr txBox="1">
            <a:spLocks/>
          </p:cNvSpPr>
          <p:nvPr/>
        </p:nvSpPr>
        <p:spPr>
          <a:xfrm>
            <a:off x="1998355" y="415854"/>
            <a:ext cx="5147291" cy="703262"/>
          </a:xfrm>
          <a:prstGeom prst="roundRect">
            <a:avLst/>
          </a:prstGeom>
          <a:ln>
            <a:noFill/>
          </a:ln>
        </p:spPr>
        <p:style>
          <a:lnRef idx="2">
            <a:schemeClr val="dk1"/>
          </a:lnRef>
          <a:fillRef idx="1">
            <a:schemeClr val="lt1"/>
          </a:fillRef>
          <a:effectRef idx="0">
            <a:schemeClr val="dk1"/>
          </a:effectRef>
          <a:fontRef idx="minor">
            <a:schemeClr val="dk1"/>
          </a:fontRef>
        </p:style>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Ερευνητικά ευρήματα</a:t>
            </a:r>
            <a:endParaRPr kumimoji="0" lang="en-US" sz="2800" b="1"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77893" y="1399891"/>
            <a:ext cx="8388215" cy="4031873"/>
          </a:xfrm>
          <a:prstGeom prst="rect">
            <a:avLst/>
          </a:prstGeom>
          <a:gradFill>
            <a:gsLst>
              <a:gs pos="0">
                <a:schemeClr val="accent2">
                  <a:tint val="50000"/>
                  <a:satMod val="300000"/>
                  <a:alpha val="27000"/>
                </a:schemeClr>
              </a:gs>
              <a:gs pos="73000">
                <a:schemeClr val="accent2">
                  <a:tint val="37000"/>
                  <a:satMod val="300000"/>
                  <a:alpha val="80000"/>
                </a:schemeClr>
              </a:gs>
              <a:gs pos="100000">
                <a:schemeClr val="accent2">
                  <a:tint val="15000"/>
                  <a:satMod val="350000"/>
                </a:schemeClr>
              </a:gs>
            </a:gsLst>
          </a:gradFill>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el-GR" sz="2400" dirty="0" smtClean="0"/>
              <a:t>«Βελτίωση του κλίματος μαθήματος ενθουσιασμός μαθητών για ορισμένα στοιχεία των Δ</a:t>
            </a:r>
            <a:r>
              <a:rPr lang="en-US" sz="2400" dirty="0" smtClean="0"/>
              <a:t>.</a:t>
            </a:r>
            <a:r>
              <a:rPr lang="el-GR" sz="2400" dirty="0" smtClean="0"/>
              <a:t>Π</a:t>
            </a:r>
            <a:r>
              <a:rPr lang="en-US" sz="2400" dirty="0" smtClean="0"/>
              <a:t>.</a:t>
            </a:r>
            <a:r>
              <a:rPr lang="el-GR" sz="2400" dirty="0" smtClean="0"/>
              <a:t> όπως η προσαρμοστικότητα και οι πολυμεσικές δυνατότητες.</a:t>
            </a:r>
          </a:p>
          <a:p>
            <a:pPr algn="just"/>
            <a:endParaRPr lang="el-GR" sz="2400" dirty="0" smtClean="0"/>
          </a:p>
          <a:p>
            <a:pPr algn="just"/>
            <a:r>
              <a:rPr lang="el-GR" sz="2400" dirty="0" smtClean="0"/>
              <a:t>Επιφυλάξεις για τεχνικά προβλήματα, αναγκαίες δεξιότητες μαθητών και δασκάλων χρήσης ΤΠΕ περιορισμένη δυνατότητα πρόσβασης στην τεχνολογία από πλευράς μαθητών.»</a:t>
            </a:r>
          </a:p>
          <a:p>
            <a:endParaRPr lang="el-GR" dirty="0" smtClean="0"/>
          </a:p>
          <a:p>
            <a:endParaRPr lang="el-GR" dirty="0" smtClean="0"/>
          </a:p>
          <a:p>
            <a:pPr algn="r"/>
            <a:r>
              <a:rPr lang="en-US" sz="1400" dirty="0" smtClean="0"/>
              <a:t>Smith, H., Higgins, S., Wall, K. &amp; Miller, J. (2005).</a:t>
            </a:r>
            <a:r>
              <a:rPr lang="el-GR" sz="1400" dirty="0" smtClean="0"/>
              <a:t>»</a:t>
            </a:r>
            <a:r>
              <a:rPr lang="en-US" sz="1400" dirty="0" smtClean="0"/>
              <a:t> Interactive whiteboards: </a:t>
            </a:r>
            <a:r>
              <a:rPr lang="en-US" sz="1400" dirty="0" err="1" smtClean="0"/>
              <a:t>boonor</a:t>
            </a:r>
            <a:r>
              <a:rPr lang="en-US" sz="1400" dirty="0" smtClean="0"/>
              <a:t> bandwagon? </a:t>
            </a:r>
            <a:endParaRPr lang="el-GR" sz="1400" dirty="0" smtClean="0"/>
          </a:p>
          <a:p>
            <a:pPr algn="r"/>
            <a:r>
              <a:rPr lang="en-US" sz="1400" dirty="0" smtClean="0"/>
              <a:t>A critical review of the literature</a:t>
            </a:r>
            <a:r>
              <a:rPr lang="el-GR" sz="1400" dirty="0" smtClean="0"/>
              <a:t>»</a:t>
            </a:r>
            <a:r>
              <a:rPr lang="en-US" sz="1400" dirty="0" smtClean="0"/>
              <a:t>, Journal of Computer Assisted Learning, 21, pp. 91–101.</a:t>
            </a:r>
            <a:endParaRPr lang="el-GR" dirty="0"/>
          </a:p>
        </p:txBody>
      </p:sp>
      <p:sp>
        <p:nvSpPr>
          <p:cNvPr id="5" name="Title 3"/>
          <p:cNvSpPr txBox="1">
            <a:spLocks/>
          </p:cNvSpPr>
          <p:nvPr/>
        </p:nvSpPr>
        <p:spPr>
          <a:xfrm>
            <a:off x="1998355" y="415854"/>
            <a:ext cx="5147291" cy="703262"/>
          </a:xfrm>
          <a:prstGeom prst="roundRect">
            <a:avLst/>
          </a:prstGeom>
          <a:ln>
            <a:noFill/>
          </a:ln>
        </p:spPr>
        <p:style>
          <a:lnRef idx="2">
            <a:schemeClr val="dk1"/>
          </a:lnRef>
          <a:fillRef idx="1">
            <a:schemeClr val="lt1"/>
          </a:fillRef>
          <a:effectRef idx="0">
            <a:schemeClr val="dk1"/>
          </a:effectRef>
          <a:fontRef idx="minor">
            <a:schemeClr val="dk1"/>
          </a:fontRef>
        </p:style>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Ερευνητικά ευρήματα</a:t>
            </a:r>
            <a:endParaRPr kumimoji="0" lang="en-US" sz="2800" b="1"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6" name="TextBox 5"/>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77893" y="1507613"/>
            <a:ext cx="8388215" cy="3816429"/>
          </a:xfrm>
          <a:prstGeom prst="rect">
            <a:avLst/>
          </a:prstGeom>
          <a:gradFill>
            <a:gsLst>
              <a:gs pos="0">
                <a:schemeClr val="accent2">
                  <a:tint val="50000"/>
                  <a:satMod val="300000"/>
                  <a:alpha val="27000"/>
                </a:schemeClr>
              </a:gs>
              <a:gs pos="73000">
                <a:schemeClr val="accent2">
                  <a:tint val="37000"/>
                  <a:satMod val="300000"/>
                  <a:alpha val="80000"/>
                </a:schemeClr>
              </a:gs>
              <a:gs pos="100000">
                <a:schemeClr val="accent2">
                  <a:tint val="15000"/>
                  <a:satMod val="350000"/>
                </a:schemeClr>
              </a:gs>
            </a:gsLst>
          </a:gradFill>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r>
              <a:rPr lang="el-GR" sz="2400" dirty="0" smtClean="0"/>
              <a:t>«Αύξηση του επιπέδου ενεργοποίησης και προσοχής των μαθητών καθώς και προοδευτική αύξηση δεξιοτήτων τους. </a:t>
            </a:r>
          </a:p>
          <a:p>
            <a:endParaRPr lang="el-GR" sz="1000" dirty="0" smtClean="0"/>
          </a:p>
          <a:p>
            <a:r>
              <a:rPr lang="el-GR" sz="2400" dirty="0" smtClean="0"/>
              <a:t>Μεγαλύτερη βελτίωση σε δραστηριότητες και καταστάσεις επίλυσης προβλήματος, άσχετα από το μέσο, αλλά με τη γενικότερη συζήτηση για την αναζήτηση βέλτιστων διαδραστικών μεθόδων, πρακτικών και διδακτικών προσεγγίσεων.»</a:t>
            </a:r>
          </a:p>
          <a:p>
            <a:endParaRPr lang="el-GR" dirty="0" smtClean="0"/>
          </a:p>
          <a:p>
            <a:endParaRPr lang="el-GR" dirty="0" smtClean="0"/>
          </a:p>
          <a:p>
            <a:pPr algn="r"/>
            <a:r>
              <a:rPr lang="en-US" sz="1400" dirty="0" smtClean="0"/>
              <a:t>Smith, A. (2008).</a:t>
            </a:r>
            <a:r>
              <a:rPr lang="el-GR" sz="1400" dirty="0" smtClean="0"/>
              <a:t>»</a:t>
            </a:r>
            <a:r>
              <a:rPr lang="en-US" sz="1400" dirty="0" smtClean="0"/>
              <a:t> Interactive whiteboards: how do they contribute to quality</a:t>
            </a:r>
            <a:r>
              <a:rPr lang="el-GR" sz="1400" dirty="0" smtClean="0"/>
              <a:t> </a:t>
            </a:r>
            <a:r>
              <a:rPr lang="en-US" sz="1400" dirty="0" smtClean="0"/>
              <a:t>learning environments?</a:t>
            </a:r>
            <a:r>
              <a:rPr lang="el-GR" sz="1400" dirty="0" smtClean="0"/>
              <a:t>»</a:t>
            </a:r>
            <a:r>
              <a:rPr lang="en-US" sz="1400" dirty="0" smtClean="0"/>
              <a:t> The New Zealand experience. </a:t>
            </a:r>
            <a:endParaRPr lang="el-GR" dirty="0"/>
          </a:p>
        </p:txBody>
      </p:sp>
      <p:sp>
        <p:nvSpPr>
          <p:cNvPr id="6" name="Title 3"/>
          <p:cNvSpPr txBox="1">
            <a:spLocks/>
          </p:cNvSpPr>
          <p:nvPr/>
        </p:nvSpPr>
        <p:spPr>
          <a:xfrm>
            <a:off x="1998355" y="415854"/>
            <a:ext cx="5147291" cy="703262"/>
          </a:xfrm>
          <a:prstGeom prst="roundRect">
            <a:avLst/>
          </a:prstGeom>
          <a:ln>
            <a:noFill/>
          </a:ln>
        </p:spPr>
        <p:style>
          <a:lnRef idx="2">
            <a:schemeClr val="dk1"/>
          </a:lnRef>
          <a:fillRef idx="1">
            <a:schemeClr val="lt1"/>
          </a:fillRef>
          <a:effectRef idx="0">
            <a:schemeClr val="dk1"/>
          </a:effectRef>
          <a:fontRef idx="minor">
            <a:schemeClr val="dk1"/>
          </a:fontRef>
        </p:style>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Ερευνητικά ευρήματα</a:t>
            </a:r>
            <a:endParaRPr kumimoji="0" lang="en-US" sz="2800" b="1"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70800" y="1723334"/>
            <a:ext cx="8388215" cy="2277547"/>
          </a:xfrm>
          <a:prstGeom prst="rect">
            <a:avLst/>
          </a:prstGeom>
          <a:gradFill>
            <a:gsLst>
              <a:gs pos="0">
                <a:schemeClr val="accent2">
                  <a:tint val="50000"/>
                  <a:satMod val="300000"/>
                  <a:alpha val="27000"/>
                </a:schemeClr>
              </a:gs>
              <a:gs pos="73000">
                <a:schemeClr val="accent2">
                  <a:tint val="37000"/>
                  <a:satMod val="300000"/>
                  <a:alpha val="80000"/>
                </a:schemeClr>
              </a:gs>
              <a:gs pos="100000">
                <a:schemeClr val="accent2">
                  <a:tint val="15000"/>
                  <a:satMod val="350000"/>
                </a:schemeClr>
              </a:gs>
            </a:gsLst>
          </a:gradFill>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r>
              <a:rPr lang="el-GR" sz="2400" dirty="0" smtClean="0"/>
              <a:t>«Ερωτήματα  για το μειωμένο επίπεδο τεχνολογικού γραμματισμού και το μεγάλο κόστος αυτής της τεχνολογίας. </a:t>
            </a:r>
            <a:br>
              <a:rPr lang="el-GR" sz="2400" dirty="0" smtClean="0"/>
            </a:br>
            <a:r>
              <a:rPr lang="el-GR" sz="2400" dirty="0" smtClean="0"/>
              <a:t>Οι εκπαιδευτικοί αναγκαστικά μετατοπίζονται/προτιμούν το συνδυασμό  Η/Υ - προτζέκτορα από τον Δ.Π.»</a:t>
            </a:r>
          </a:p>
          <a:p>
            <a:endParaRPr lang="el-GR" dirty="0" smtClean="0"/>
          </a:p>
          <a:p>
            <a:pPr algn="r"/>
            <a:r>
              <a:rPr lang="en-US" sz="1400" dirty="0" smtClean="0"/>
              <a:t>Smith, A. (2008).</a:t>
            </a:r>
            <a:r>
              <a:rPr lang="el-GR" sz="1400" dirty="0" smtClean="0"/>
              <a:t>»</a:t>
            </a:r>
            <a:r>
              <a:rPr lang="en-US" sz="1400" dirty="0" smtClean="0"/>
              <a:t> Interactive whiteboards: how do they contribute to quality</a:t>
            </a:r>
            <a:r>
              <a:rPr lang="el-GR" sz="1400" dirty="0" smtClean="0"/>
              <a:t> </a:t>
            </a:r>
            <a:r>
              <a:rPr lang="en-US" sz="1400" dirty="0" smtClean="0"/>
              <a:t>learning environments?</a:t>
            </a:r>
            <a:r>
              <a:rPr lang="el-GR" sz="1400" dirty="0" smtClean="0"/>
              <a:t>»</a:t>
            </a:r>
            <a:r>
              <a:rPr lang="en-US" sz="1400" dirty="0" smtClean="0"/>
              <a:t> The New Zealand experience. </a:t>
            </a:r>
            <a:endParaRPr lang="el-GR" dirty="0"/>
          </a:p>
        </p:txBody>
      </p:sp>
      <p:sp>
        <p:nvSpPr>
          <p:cNvPr id="6" name="Title 3"/>
          <p:cNvSpPr txBox="1">
            <a:spLocks/>
          </p:cNvSpPr>
          <p:nvPr/>
        </p:nvSpPr>
        <p:spPr>
          <a:xfrm>
            <a:off x="1998355" y="415854"/>
            <a:ext cx="5147291" cy="703262"/>
          </a:xfrm>
          <a:prstGeom prst="roundRect">
            <a:avLst/>
          </a:prstGeom>
          <a:ln>
            <a:noFill/>
          </a:ln>
        </p:spPr>
        <p:style>
          <a:lnRef idx="2">
            <a:schemeClr val="dk1"/>
          </a:lnRef>
          <a:fillRef idx="1">
            <a:schemeClr val="lt1"/>
          </a:fillRef>
          <a:effectRef idx="0">
            <a:schemeClr val="dk1"/>
          </a:effectRef>
          <a:fontRef idx="minor">
            <a:schemeClr val="dk1"/>
          </a:fontRef>
        </p:style>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Ερευνητικά ευρήματα</a:t>
            </a:r>
            <a:endParaRPr kumimoji="0" lang="en-US" sz="2800" b="1"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477672" y="1372817"/>
            <a:ext cx="8188657" cy="5001369"/>
          </a:xfrm>
          <a:prstGeom prst="rect">
            <a:avLst/>
          </a:prstGeom>
          <a:gradFill flip="none" rotWithShape="1">
            <a:gsLst>
              <a:gs pos="31000">
                <a:srgbClr val="FFA375">
                  <a:alpha val="20000"/>
                </a:srgbClr>
              </a:gs>
              <a:gs pos="73000">
                <a:schemeClr val="accent2">
                  <a:tint val="37000"/>
                  <a:satMod val="300000"/>
                  <a:alpha val="80000"/>
                </a:schemeClr>
              </a:gs>
              <a:gs pos="100000">
                <a:schemeClr val="accent2">
                  <a:tint val="15000"/>
                  <a:satMod val="350000"/>
                </a:schemeClr>
              </a:gs>
            </a:gsLst>
            <a:lin ang="16200000" scaled="1"/>
            <a:tileRect/>
          </a:gra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buFont typeface="Arial" pitchFamily="34" charset="0"/>
              <a:buChar char="•"/>
            </a:pPr>
            <a:r>
              <a:rPr lang="el-GR" sz="2200" dirty="0" smtClean="0"/>
              <a:t>Χρήση όλων των δυνατοτήτων του υπολογιστή και του πίνακα :</a:t>
            </a:r>
          </a:p>
          <a:p>
            <a:pPr lvl="2">
              <a:buFont typeface="Wingdings" pitchFamily="2" charset="2"/>
              <a:buChar char="ü"/>
            </a:pPr>
            <a:r>
              <a:rPr lang="el-GR" sz="2200" dirty="0" smtClean="0"/>
              <a:t>παρουσιαστικές δυνατότητες,</a:t>
            </a:r>
          </a:p>
          <a:p>
            <a:pPr lvl="2">
              <a:buFont typeface="Wingdings" pitchFamily="2" charset="2"/>
              <a:buChar char="ü"/>
            </a:pPr>
            <a:r>
              <a:rPr lang="el-GR" sz="2200" dirty="0" smtClean="0"/>
              <a:t>γραφικά,</a:t>
            </a:r>
          </a:p>
          <a:p>
            <a:pPr lvl="2">
              <a:buFont typeface="Wingdings" pitchFamily="2" charset="2"/>
              <a:buChar char="ü"/>
            </a:pPr>
            <a:r>
              <a:rPr lang="en-US" sz="2200" dirty="0" smtClean="0"/>
              <a:t>animation</a:t>
            </a:r>
            <a:r>
              <a:rPr lang="el-GR" sz="2200" dirty="0" smtClean="0"/>
              <a:t>, </a:t>
            </a:r>
          </a:p>
          <a:p>
            <a:pPr lvl="2">
              <a:buFont typeface="Wingdings" pitchFamily="2" charset="2"/>
              <a:buChar char="ü"/>
            </a:pPr>
            <a:r>
              <a:rPr lang="el-GR" sz="2200" dirty="0" smtClean="0"/>
              <a:t>Βίντεο,</a:t>
            </a:r>
            <a:endParaRPr lang="en-US" sz="2200" dirty="0" smtClean="0"/>
          </a:p>
          <a:p>
            <a:pPr lvl="2">
              <a:buFont typeface="Wingdings" pitchFamily="2" charset="2"/>
              <a:buChar char="ü"/>
            </a:pPr>
            <a:r>
              <a:rPr lang="el-GR" sz="2200" dirty="0" smtClean="0"/>
              <a:t>Ειδικό εκπαιδευτικό λογισμικό,</a:t>
            </a:r>
          </a:p>
          <a:p>
            <a:pPr lvl="2">
              <a:buFont typeface="Wingdings" pitchFamily="2" charset="2"/>
              <a:buChar char="ü"/>
            </a:pPr>
            <a:r>
              <a:rPr lang="el-GR" sz="2200" dirty="0" smtClean="0"/>
              <a:t>Διαδίκτυο , </a:t>
            </a:r>
            <a:r>
              <a:rPr lang="en-US" sz="2200" dirty="0" smtClean="0"/>
              <a:t>e-mail</a:t>
            </a:r>
          </a:p>
          <a:p>
            <a:pPr>
              <a:lnSpc>
                <a:spcPct val="150000"/>
              </a:lnSpc>
              <a:buFont typeface="Arial" pitchFamily="34" charset="0"/>
              <a:buChar char="•"/>
            </a:pPr>
            <a:r>
              <a:rPr lang="el-GR" sz="2200" dirty="0" smtClean="0"/>
              <a:t>Αλληλεπίδραση.</a:t>
            </a:r>
          </a:p>
          <a:p>
            <a:pPr>
              <a:lnSpc>
                <a:spcPct val="150000"/>
              </a:lnSpc>
              <a:buFont typeface="Arial" pitchFamily="34" charset="0"/>
              <a:buChar char="•"/>
            </a:pPr>
            <a:r>
              <a:rPr lang="el-GR" sz="2200" dirty="0" smtClean="0"/>
              <a:t>Εύρεση /Δημιουργία/Χρήση καλού ηλεκτρονικού υλικού.</a:t>
            </a:r>
          </a:p>
          <a:p>
            <a:pPr>
              <a:lnSpc>
                <a:spcPct val="150000"/>
              </a:lnSpc>
              <a:buFont typeface="Arial" pitchFamily="34" charset="0"/>
              <a:buChar char="•"/>
            </a:pPr>
            <a:r>
              <a:rPr lang="el-GR" sz="2200" dirty="0" smtClean="0"/>
              <a:t>Δραστηριότητες που </a:t>
            </a:r>
            <a:r>
              <a:rPr lang="el-GR" sz="2200" i="1" dirty="0" smtClean="0"/>
              <a:t>οδηγούν</a:t>
            </a:r>
            <a:r>
              <a:rPr lang="el-GR" sz="2200" dirty="0" smtClean="0"/>
              <a:t> στη γνώση.</a:t>
            </a:r>
          </a:p>
          <a:p>
            <a:pPr>
              <a:lnSpc>
                <a:spcPct val="150000"/>
              </a:lnSpc>
              <a:buFont typeface="Arial" pitchFamily="34" charset="0"/>
              <a:buChar char="•"/>
            </a:pPr>
            <a:r>
              <a:rPr lang="el-GR" sz="2200" dirty="0" smtClean="0"/>
              <a:t>Σύνθεση  </a:t>
            </a:r>
            <a:r>
              <a:rPr lang="el-GR" sz="2200" i="1" dirty="0" smtClean="0"/>
              <a:t>πλούσιων μαθησιακων σεναρίων </a:t>
            </a:r>
            <a:r>
              <a:rPr lang="el-GR" sz="2200" dirty="0" smtClean="0"/>
              <a:t>: διάδραση με τα εικονικά αντικείμενα, συνεργασία, δημιουργία, παιχνίδι.</a:t>
            </a:r>
            <a:endParaRPr lang="el-GR" sz="2200" dirty="0"/>
          </a:p>
        </p:txBody>
      </p:sp>
      <p:sp>
        <p:nvSpPr>
          <p:cNvPr id="5" name="Title 3"/>
          <p:cNvSpPr txBox="1">
            <a:spLocks/>
          </p:cNvSpPr>
          <p:nvPr/>
        </p:nvSpPr>
        <p:spPr>
          <a:xfrm>
            <a:off x="1998355" y="415854"/>
            <a:ext cx="5147291" cy="703262"/>
          </a:xfrm>
          <a:prstGeom prst="roundRect">
            <a:avLst/>
          </a:prstGeom>
          <a:ln>
            <a:noFill/>
          </a:ln>
        </p:spPr>
        <p:style>
          <a:lnRef idx="2">
            <a:schemeClr val="dk1"/>
          </a:lnRef>
          <a:fillRef idx="1">
            <a:schemeClr val="lt1"/>
          </a:fillRef>
          <a:effectRef idx="0">
            <a:schemeClr val="dk1"/>
          </a:effectRef>
          <a:fontRef idx="minor">
            <a:schemeClr val="dk1"/>
          </a:fontRef>
        </p:style>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Συμπεράσματα...</a:t>
            </a:r>
            <a:endParaRPr kumimoji="0" lang="en-US" sz="2800" b="1"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4" name="TextBox 3"/>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10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30343" y="2306472"/>
          <a:ext cx="7067246" cy="3505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descr="students in interactive whiteboard.jpg"/>
          <p:cNvPicPr>
            <a:picLocks noChangeAspect="1"/>
          </p:cNvPicPr>
          <p:nvPr/>
        </p:nvPicPr>
        <p:blipFill>
          <a:blip r:embed="rId7" cstate="print"/>
          <a:stretch>
            <a:fillRect/>
          </a:stretch>
        </p:blipFill>
        <p:spPr>
          <a:xfrm>
            <a:off x="6030830" y="3657600"/>
            <a:ext cx="785606" cy="588446"/>
          </a:xfrm>
          <a:prstGeom prst="rect">
            <a:avLst/>
          </a:prstGeom>
          <a:ln>
            <a:noFill/>
          </a:ln>
          <a:effectLst>
            <a:outerShdw blurRad="292100" dist="139700" dir="2700000" algn="tl" rotWithShape="0">
              <a:srgbClr val="333333">
                <a:alpha val="65000"/>
              </a:srgbClr>
            </a:outerShdw>
          </a:effectLst>
        </p:spPr>
      </p:pic>
      <p:pic>
        <p:nvPicPr>
          <p:cNvPr id="1027" name="Picture 3" descr="G:\Τα έγγραφά μου\Διαδραστικοί Πίνακες\Images\statistics.jpg"/>
          <p:cNvPicPr>
            <a:picLocks noChangeAspect="1" noChangeArrowheads="1"/>
          </p:cNvPicPr>
          <p:nvPr/>
        </p:nvPicPr>
        <p:blipFill>
          <a:blip r:embed="rId8" cstate="print"/>
          <a:srcRect/>
          <a:stretch>
            <a:fillRect/>
          </a:stretch>
        </p:blipFill>
        <p:spPr bwMode="auto">
          <a:xfrm>
            <a:off x="5961221" y="4698030"/>
            <a:ext cx="483640" cy="496712"/>
          </a:xfrm>
          <a:prstGeom prst="rect">
            <a:avLst/>
          </a:prstGeom>
          <a:ln>
            <a:noFill/>
          </a:ln>
          <a:effectLst>
            <a:outerShdw blurRad="190500" algn="tl" rotWithShape="0">
              <a:srgbClr val="000000">
                <a:alpha val="70000"/>
              </a:srgbClr>
            </a:outerShdw>
          </a:effectLst>
        </p:spPr>
      </p:pic>
      <p:pic>
        <p:nvPicPr>
          <p:cNvPr id="1028" name="Picture 4" descr="G:\Τα έγγραφά μου\Διαδραστικοί Πίνακες\Images\europe.jpg"/>
          <p:cNvPicPr>
            <a:picLocks noChangeArrowheads="1"/>
          </p:cNvPicPr>
          <p:nvPr/>
        </p:nvPicPr>
        <p:blipFill>
          <a:blip r:embed="rId9" cstate="print"/>
          <a:srcRect/>
          <a:stretch>
            <a:fillRect/>
          </a:stretch>
        </p:blipFill>
        <p:spPr bwMode="auto">
          <a:xfrm>
            <a:off x="6498287" y="4698914"/>
            <a:ext cx="482400" cy="496800"/>
          </a:xfrm>
          <a:prstGeom prst="rect">
            <a:avLst/>
          </a:prstGeom>
          <a:ln>
            <a:noFill/>
          </a:ln>
          <a:effectLst>
            <a:outerShdw blurRad="190500" algn="tl" rotWithShape="0">
              <a:srgbClr val="000000">
                <a:alpha val="70000"/>
              </a:srgbClr>
            </a:outerShdw>
          </a:effectLst>
        </p:spPr>
      </p:pic>
      <p:pic>
        <p:nvPicPr>
          <p:cNvPr id="1029" name="Picture 5" descr="G:\Τα έγγραφά μου\Διαδραστικοί Πίνακες\Images\video button.jpg"/>
          <p:cNvPicPr>
            <a:picLocks noChangeArrowheads="1"/>
          </p:cNvPicPr>
          <p:nvPr/>
        </p:nvPicPr>
        <p:blipFill>
          <a:blip r:embed="rId10" cstate="print"/>
          <a:srcRect/>
          <a:stretch>
            <a:fillRect/>
          </a:stretch>
        </p:blipFill>
        <p:spPr bwMode="auto">
          <a:xfrm>
            <a:off x="5947287" y="5262475"/>
            <a:ext cx="482400" cy="496800"/>
          </a:xfrm>
          <a:prstGeom prst="rect">
            <a:avLst/>
          </a:prstGeom>
          <a:ln>
            <a:noFill/>
          </a:ln>
          <a:effectLst>
            <a:outerShdw blurRad="190500" algn="tl" rotWithShape="0">
              <a:srgbClr val="000000">
                <a:alpha val="70000"/>
              </a:srgbClr>
            </a:outerShdw>
          </a:effectLst>
        </p:spPr>
      </p:pic>
      <p:pic>
        <p:nvPicPr>
          <p:cNvPr id="1030" name="Picture 6" descr="G:\Τα έγγραφά μου\Διαδραστικοί Πίνακες\Images\wikipedia.jpg"/>
          <p:cNvPicPr>
            <a:picLocks noChangeArrowheads="1"/>
          </p:cNvPicPr>
          <p:nvPr/>
        </p:nvPicPr>
        <p:blipFill>
          <a:blip r:embed="rId11" cstate="print"/>
          <a:srcRect/>
          <a:stretch>
            <a:fillRect/>
          </a:stretch>
        </p:blipFill>
        <p:spPr bwMode="auto">
          <a:xfrm>
            <a:off x="6502206" y="5262475"/>
            <a:ext cx="482400" cy="496800"/>
          </a:xfrm>
          <a:prstGeom prst="rect">
            <a:avLst/>
          </a:prstGeom>
          <a:ln>
            <a:noFill/>
          </a:ln>
          <a:effectLst>
            <a:outerShdw blurRad="190500" algn="tl" rotWithShape="0">
              <a:srgbClr val="000000">
                <a:alpha val="70000"/>
              </a:srgbClr>
            </a:outerShdw>
          </a:effectLst>
        </p:spPr>
      </p:pic>
      <p:pic>
        <p:nvPicPr>
          <p:cNvPr id="1033" name="Picture 9" descr="http://www.fotosearch.com/bthumb/GLW/GLW170/gwc111033.jpg"/>
          <p:cNvPicPr>
            <a:picLocks noChangeAspect="1" noChangeArrowheads="1"/>
          </p:cNvPicPr>
          <p:nvPr/>
        </p:nvPicPr>
        <p:blipFill>
          <a:blip r:embed="rId12" cstate="print"/>
          <a:srcRect/>
          <a:stretch>
            <a:fillRect/>
          </a:stretch>
        </p:blipFill>
        <p:spPr bwMode="auto">
          <a:xfrm>
            <a:off x="6899275" y="3657600"/>
            <a:ext cx="385435" cy="579859"/>
          </a:xfrm>
          <a:prstGeom prst="rect">
            <a:avLst/>
          </a:prstGeom>
          <a:ln>
            <a:noFill/>
          </a:ln>
          <a:effectLst>
            <a:outerShdw blurRad="292100" dist="139700" dir="2700000" algn="tl" rotWithShape="0">
              <a:srgbClr val="333333">
                <a:alpha val="65000"/>
              </a:srgbClr>
            </a:outerShdw>
          </a:effectLst>
        </p:spPr>
      </p:pic>
      <p:pic>
        <p:nvPicPr>
          <p:cNvPr id="1031" name="Picture 7"/>
          <p:cNvPicPr>
            <a:picLocks noChangeAspect="1" noChangeArrowheads="1"/>
          </p:cNvPicPr>
          <p:nvPr/>
        </p:nvPicPr>
        <p:blipFill>
          <a:blip r:embed="rId13" cstate="print"/>
          <a:srcRect l="18019" t="53491" r="22760" b="32402"/>
          <a:stretch>
            <a:fillRect/>
          </a:stretch>
        </p:blipFill>
        <p:spPr bwMode="auto">
          <a:xfrm>
            <a:off x="16678" y="3286358"/>
            <a:ext cx="9140022" cy="1364776"/>
          </a:xfrm>
          <a:prstGeom prst="rect">
            <a:avLst/>
          </a:prstGeom>
          <a:noFill/>
          <a:ln w="9525">
            <a:noFill/>
            <a:miter lim="800000"/>
            <a:headEnd/>
            <a:tailEnd/>
          </a:ln>
        </p:spPr>
      </p:pic>
      <p:pic>
        <p:nvPicPr>
          <p:cNvPr id="13" name="Picture 7"/>
          <p:cNvPicPr>
            <a:picLocks noChangeAspect="1" noChangeArrowheads="1"/>
          </p:cNvPicPr>
          <p:nvPr/>
        </p:nvPicPr>
        <p:blipFill>
          <a:blip r:embed="rId13" cstate="print"/>
          <a:srcRect l="18019" t="39385" r="22760" b="46791"/>
          <a:stretch>
            <a:fillRect/>
          </a:stretch>
        </p:blipFill>
        <p:spPr bwMode="auto">
          <a:xfrm>
            <a:off x="13648" y="2158038"/>
            <a:ext cx="9130352" cy="1337481"/>
          </a:xfrm>
          <a:prstGeom prst="rect">
            <a:avLst/>
          </a:prstGeom>
          <a:noFill/>
          <a:ln w="9525">
            <a:noFill/>
            <a:miter lim="800000"/>
            <a:headEnd/>
            <a:tailEnd/>
          </a:ln>
        </p:spPr>
      </p:pic>
      <p:sp>
        <p:nvSpPr>
          <p:cNvPr id="14" name="Rectangle 1"/>
          <p:cNvSpPr>
            <a:spLocks noChangeArrowheads="1"/>
          </p:cNvSpPr>
          <p:nvPr/>
        </p:nvSpPr>
        <p:spPr bwMode="auto">
          <a:xfrm>
            <a:off x="3234966" y="6202451"/>
            <a:ext cx="5881738" cy="6155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can the use of an interactive whiteboard enhance the nature of teaching</a:t>
            </a: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and learning in secondary mathematics and modern foreign languages?”</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Dave Miller, Doug </a:t>
            </a:r>
            <a:r>
              <a:rPr kumimoji="0" lang="en-GB" sz="1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Averis</a:t>
            </a:r>
            <a:r>
              <a:rPr kumimoji="0" lang="en-GB"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Victoria Door, Derek Glover,2004</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itle 14"/>
          <p:cNvSpPr>
            <a:spLocks noGrp="1"/>
          </p:cNvSpPr>
          <p:nvPr>
            <p:ph type="title"/>
          </p:nvPr>
        </p:nvSpPr>
        <p:spPr/>
        <p:txBody>
          <a:bodyPr>
            <a:normAutofit/>
          </a:bodyPr>
          <a:lstStyle/>
          <a:p>
            <a:pPr lvl="0"/>
            <a:r>
              <a:rPr lang="el-GR" sz="2800" dirty="0" smtClean="0">
                <a:solidFill>
                  <a:schemeClr val="tx1">
                    <a:lumMod val="85000"/>
                    <a:lumOff val="15000"/>
                  </a:schemeClr>
                </a:solidFill>
              </a:rPr>
              <a:t>Επίπεδα χρήσης του Δ.Π.</a:t>
            </a:r>
            <a:endParaRPr lang="el-GR" sz="2800" dirty="0"/>
          </a:p>
        </p:txBody>
      </p:sp>
      <p:sp>
        <p:nvSpPr>
          <p:cNvPr id="16" name="TextBox 15"/>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pic>
        <p:nvPicPr>
          <p:cNvPr id="13314" name="Picture 2" descr="http://t2.gstatic.com/images?q=tbn:ANd9GcRfBTjSAQQG-2U5z_37CO-Gw1vn7Km69MBCqNzCukFbKcIcLZahrQ"/>
          <p:cNvPicPr>
            <a:picLocks noChangeAspect="1" noChangeArrowheads="1"/>
          </p:cNvPicPr>
          <p:nvPr/>
        </p:nvPicPr>
        <p:blipFill>
          <a:blip r:embed="rId14" cstate="print"/>
          <a:srcRect/>
          <a:stretch>
            <a:fillRect/>
          </a:stretch>
        </p:blipFill>
        <p:spPr bwMode="auto">
          <a:xfrm>
            <a:off x="7077075" y="4787900"/>
            <a:ext cx="593725" cy="78952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500"/>
                                        <p:tgtEl>
                                          <p:spTgt spid="1027"/>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29"/>
                                        </p:tgtEl>
                                        <p:attrNameLst>
                                          <p:attrName>style.visibility</p:attrName>
                                        </p:attrNameLst>
                                      </p:cBhvr>
                                      <p:to>
                                        <p:strVal val="visible"/>
                                      </p:to>
                                    </p:set>
                                    <p:animEffect transition="in" filter="fade">
                                      <p:cBhvr>
                                        <p:cTn id="19" dur="500"/>
                                        <p:tgtEl>
                                          <p:spTgt spid="1029"/>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3314"/>
                                        </p:tgtEl>
                                        <p:attrNameLst>
                                          <p:attrName>style.visibility</p:attrName>
                                        </p:attrNameLst>
                                      </p:cBhvr>
                                      <p:to>
                                        <p:strVal val="visible"/>
                                      </p:to>
                                    </p:set>
                                    <p:animEffect transition="in" filter="fade">
                                      <p:cBhvr>
                                        <p:cTn id="27" dur="2000"/>
                                        <p:tgtEl>
                                          <p:spTgt spid="133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031"/>
                                        </p:tgtEl>
                                      </p:cBhvr>
                                    </p:animEffect>
                                    <p:set>
                                      <p:cBhvr>
                                        <p:cTn id="32" dur="1" fill="hold">
                                          <p:stCondLst>
                                            <p:cond delay="499"/>
                                          </p:stCondLst>
                                        </p:cTn>
                                        <p:tgtEl>
                                          <p:spTgt spid="103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55600" y="1932660"/>
          <a:ext cx="8318500" cy="2461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5"/>
          <p:cNvSpPr>
            <a:spLocks noGrp="1"/>
          </p:cNvSpPr>
          <p:nvPr>
            <p:ph type="title"/>
          </p:nvPr>
        </p:nvSpPr>
        <p:spPr/>
        <p:txBody>
          <a:bodyPr>
            <a:noAutofit/>
          </a:bodyPr>
          <a:lstStyle/>
          <a:p>
            <a:pPr lvl="0"/>
            <a:r>
              <a:rPr lang="el-GR" sz="2800" dirty="0" smtClean="0">
                <a:solidFill>
                  <a:schemeClr val="tx1">
                    <a:lumMod val="85000"/>
                    <a:lumOff val="15000"/>
                  </a:schemeClr>
                </a:solidFill>
              </a:rPr>
              <a:t>Απλές Διαδραστικές Τεχνικές</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00100" y="1371600"/>
            <a:ext cx="7543800" cy="5029200"/>
          </a:xfrm>
          <a:gradFill flip="none" rotWithShape="1">
            <a:gsLst>
              <a:gs pos="0">
                <a:srgbClr val="D6B19C">
                  <a:alpha val="20000"/>
                </a:srgbClr>
              </a:gs>
              <a:gs pos="30000">
                <a:srgbClr val="D49E6C"/>
              </a:gs>
              <a:gs pos="6000">
                <a:srgbClr val="A65528"/>
              </a:gs>
              <a:gs pos="100000">
                <a:srgbClr val="663012"/>
              </a:gs>
            </a:gsLst>
            <a:lin ang="16200000" scaled="1"/>
            <a:tileRect/>
          </a:gradFill>
        </p:spPr>
        <p:txBody>
          <a:bodyPr>
            <a:normAutofit fontScale="85000" lnSpcReduction="20000"/>
          </a:bodyPr>
          <a:lstStyle/>
          <a:p>
            <a:r>
              <a:rPr lang="el-GR" sz="2400" dirty="0" smtClean="0"/>
              <a:t>Εξοικειωθείτε με τη χρήση του πίνακα και του λογισμικού.</a:t>
            </a:r>
          </a:p>
          <a:p>
            <a:r>
              <a:rPr lang="el-GR" sz="2400" dirty="0" smtClean="0"/>
              <a:t>Βοηθήστε τους μαθητές να εξοικειωθούν.</a:t>
            </a:r>
          </a:p>
          <a:p>
            <a:r>
              <a:rPr lang="el-GR" sz="2400" dirty="0" smtClean="0"/>
              <a:t>Εξοικειωθείτε με τεχνικά προβλήματα ώστε να τα λύνετε γρήγορα (σύνδεση, εκκίνηση, φόρτωση, μεταφορά)</a:t>
            </a:r>
          </a:p>
          <a:p>
            <a:r>
              <a:rPr lang="el-GR" sz="2400" b="1" u="sng" dirty="0" smtClean="0"/>
              <a:t>Προετοιμάστε</a:t>
            </a:r>
            <a:r>
              <a:rPr lang="el-GR" sz="2400" dirty="0" smtClean="0"/>
              <a:t> </a:t>
            </a:r>
            <a:r>
              <a:rPr lang="en-US" sz="2400" dirty="0" smtClean="0"/>
              <a:t>offline</a:t>
            </a:r>
            <a:r>
              <a:rPr lang="el-GR" sz="2400" dirty="0" smtClean="0"/>
              <a:t>/</a:t>
            </a:r>
            <a:r>
              <a:rPr lang="en-US" sz="2400" dirty="0" smtClean="0"/>
              <a:t>home </a:t>
            </a:r>
            <a:r>
              <a:rPr lang="el-GR" sz="2400" dirty="0" smtClean="0"/>
              <a:t>το μάθημα!!!!!!!!</a:t>
            </a:r>
          </a:p>
          <a:p>
            <a:r>
              <a:rPr lang="el-GR" sz="2400" dirty="0" smtClean="0"/>
              <a:t>Αποθηκεύστε τα λάθη των μαθητών.Είναι χρήσιμα.</a:t>
            </a:r>
            <a:endParaRPr lang="en-US" sz="2400" dirty="0" smtClean="0"/>
          </a:p>
          <a:p>
            <a:r>
              <a:rPr lang="el-GR" sz="2400" dirty="0" smtClean="0"/>
              <a:t>Αποθηκεύστε τις ιδέες που βγήκαν στο μάθημα.Έχουν αξία!</a:t>
            </a:r>
          </a:p>
          <a:p>
            <a:r>
              <a:rPr lang="el-GR" sz="2400" dirty="0" smtClean="0"/>
              <a:t>Δημιουργήστε υπερσυνδέσεις.Γλιτώνετε χρόνο.</a:t>
            </a:r>
          </a:p>
          <a:p>
            <a:r>
              <a:rPr lang="el-GR" sz="2400" dirty="0" smtClean="0"/>
              <a:t>Χρησιμοποιήστε σωστούς χρωματικούς συνδυασμούς. </a:t>
            </a:r>
            <a:r>
              <a:rPr lang="en-US" sz="2000" dirty="0" smtClean="0">
                <a:hlinkClick r:id="rId2"/>
              </a:rPr>
              <a:t>http://www.webdevelopersnotes.com/design/color_combinations.php3</a:t>
            </a:r>
            <a:endParaRPr lang="el-GR" sz="2400" dirty="0" smtClean="0"/>
          </a:p>
          <a:p>
            <a:r>
              <a:rPr lang="el-GR" sz="2400" dirty="0" smtClean="0"/>
              <a:t>Χρησιμοποιήστε τη βιντεο-επανάληψη.</a:t>
            </a:r>
          </a:p>
          <a:p>
            <a:r>
              <a:rPr lang="el-GR" sz="2400" dirty="0" smtClean="0"/>
              <a:t>Δώστε ανατροφοδότηση στις ασκήσεις.</a:t>
            </a:r>
            <a:endParaRPr lang="en-US" sz="2400" dirty="0" smtClean="0"/>
          </a:p>
          <a:p>
            <a:r>
              <a:rPr lang="el-GR" sz="2400" dirty="0" smtClean="0"/>
              <a:t>Αποθηκεύστε και Οργανώστε τα μαθήματά σας.</a:t>
            </a:r>
          </a:p>
          <a:p>
            <a:r>
              <a:rPr lang="el-GR" sz="2400" dirty="0" smtClean="0"/>
              <a:t>Δημιουργήστε δωρεάν διαδικτυακές παρουσιάσεις και διαμοιραστείτε υλικό (</a:t>
            </a:r>
            <a:r>
              <a:rPr lang="en-US" sz="2400" dirty="0" smtClean="0"/>
              <a:t>Google-&gt;</a:t>
            </a:r>
            <a:r>
              <a:rPr lang="el-GR" sz="2400" dirty="0" smtClean="0"/>
              <a:t>περισσότερα</a:t>
            </a:r>
            <a:r>
              <a:rPr lang="en-US" sz="2400" dirty="0" smtClean="0"/>
              <a:t> </a:t>
            </a:r>
          </a:p>
          <a:p>
            <a:pPr>
              <a:buNone/>
            </a:pPr>
            <a:r>
              <a:rPr lang="en-US" sz="2400" dirty="0" smtClean="0"/>
              <a:t>    </a:t>
            </a:r>
            <a:r>
              <a:rPr lang="el-GR" sz="2400" dirty="0" smtClean="0"/>
              <a:t>-&gt;έγγραφα)</a:t>
            </a:r>
            <a:r>
              <a:rPr lang="en-US" sz="2400" dirty="0" smtClean="0"/>
              <a:t>.</a:t>
            </a:r>
            <a:endParaRPr lang="el-GR" sz="2400" dirty="0" smtClean="0"/>
          </a:p>
          <a:p>
            <a:r>
              <a:rPr lang="el-GR" sz="2400" dirty="0" smtClean="0"/>
              <a:t>Προσέξτε θεματα πνευματικών δικαιωμάτων υλικού.</a:t>
            </a:r>
          </a:p>
          <a:p>
            <a:endParaRPr lang="el-GR" sz="2400" dirty="0"/>
          </a:p>
        </p:txBody>
      </p:sp>
      <p:sp>
        <p:nvSpPr>
          <p:cNvPr id="3" name="Title 2"/>
          <p:cNvSpPr>
            <a:spLocks noGrp="1"/>
          </p:cNvSpPr>
          <p:nvPr>
            <p:ph type="title"/>
          </p:nvPr>
        </p:nvSpPr>
        <p:spPr/>
        <p:txBody>
          <a:bodyPr>
            <a:normAutofit/>
          </a:bodyPr>
          <a:lstStyle/>
          <a:p>
            <a:r>
              <a:rPr lang="el-GR" sz="2800" dirty="0" smtClean="0"/>
              <a:t>Οδηγός επιβίωσης...</a:t>
            </a:r>
            <a:endParaRPr lang="el-GR" sz="2800" dirty="0"/>
          </a:p>
        </p:txBody>
      </p:sp>
      <p:sp>
        <p:nvSpPr>
          <p:cNvPr id="5" name="TextBox 4"/>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13" end="13"/>
                                            </p:txEl>
                                          </p:spTgt>
                                        </p:tgtEl>
                                        <p:attrNameLst>
                                          <p:attrName>style.visibility</p:attrName>
                                        </p:attrNameLst>
                                      </p:cBhvr>
                                      <p:to>
                                        <p:strVal val="visible"/>
                                      </p:to>
                                    </p:set>
                                    <p:animEffect transition="in" filter="fade">
                                      <p:cBhvr>
                                        <p:cTn id="72"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p:txBody>
          <a:bodyPr>
            <a:noAutofit/>
          </a:bodyPr>
          <a:lstStyle/>
          <a:p>
            <a:pPr lvl="0"/>
            <a:r>
              <a:rPr lang="el-GR" sz="2600" dirty="0" smtClean="0">
                <a:solidFill>
                  <a:schemeClr val="tx1">
                    <a:lumMod val="85000"/>
                    <a:lumOff val="15000"/>
                  </a:schemeClr>
                </a:solidFill>
              </a:rPr>
              <a:t>Υλοποίηση διδακτικών προσεγγίσεων</a:t>
            </a:r>
            <a:endParaRPr lang="el-GR" sz="2600" dirty="0"/>
          </a:p>
        </p:txBody>
      </p:sp>
      <p:graphicFrame>
        <p:nvGraphicFramePr>
          <p:cNvPr id="7" name="Diagram 6"/>
          <p:cNvGraphicFramePr/>
          <p:nvPr/>
        </p:nvGraphicFramePr>
        <p:xfrm>
          <a:off x="152400" y="1625600"/>
          <a:ext cx="86487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ight Arrow 7"/>
          <p:cNvSpPr/>
          <p:nvPr/>
        </p:nvSpPr>
        <p:spPr>
          <a:xfrm rot="5400000">
            <a:off x="977900" y="4457700"/>
            <a:ext cx="495300" cy="2413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l-GR"/>
          </a:p>
        </p:txBody>
      </p:sp>
      <p:sp>
        <p:nvSpPr>
          <p:cNvPr id="9" name="TextBox 8"/>
          <p:cNvSpPr txBox="1"/>
          <p:nvPr/>
        </p:nvSpPr>
        <p:spPr>
          <a:xfrm>
            <a:off x="342900" y="4851400"/>
            <a:ext cx="1828800" cy="727591"/>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Επίδειξη στον πίνακα,</a:t>
            </a:r>
          </a:p>
          <a:p>
            <a:r>
              <a:rPr lang="el-GR" sz="1200" dirty="0" smtClean="0"/>
              <a:t>Βίντεο,</a:t>
            </a:r>
          </a:p>
          <a:p>
            <a:r>
              <a:rPr lang="en-US" sz="1200" dirty="0" smtClean="0"/>
              <a:t>Power Point</a:t>
            </a:r>
            <a:r>
              <a:rPr lang="el-GR" sz="1200" dirty="0" smtClean="0"/>
              <a:t>.</a:t>
            </a:r>
            <a:endParaRPr lang="el-GR" sz="1200" dirty="0"/>
          </a:p>
        </p:txBody>
      </p:sp>
      <p:sp>
        <p:nvSpPr>
          <p:cNvPr id="10" name="Right Arrow 9"/>
          <p:cNvSpPr/>
          <p:nvPr/>
        </p:nvSpPr>
        <p:spPr>
          <a:xfrm rot="5400000">
            <a:off x="3124200" y="4457700"/>
            <a:ext cx="495300" cy="2413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l-GR"/>
          </a:p>
        </p:txBody>
      </p:sp>
      <p:sp>
        <p:nvSpPr>
          <p:cNvPr id="11" name="TextBox 10"/>
          <p:cNvSpPr txBox="1"/>
          <p:nvPr/>
        </p:nvSpPr>
        <p:spPr>
          <a:xfrm>
            <a:off x="2425700" y="4851400"/>
            <a:ext cx="1828800" cy="1143357"/>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Παρεμβάσεις,</a:t>
            </a:r>
          </a:p>
          <a:p>
            <a:r>
              <a:rPr lang="el-GR" sz="1200" dirty="0" smtClean="0"/>
              <a:t>Βίντεο</a:t>
            </a:r>
          </a:p>
          <a:p>
            <a:r>
              <a:rPr lang="el-GR" sz="1200" dirty="0" smtClean="0"/>
              <a:t>Κείμενο,</a:t>
            </a:r>
          </a:p>
          <a:p>
            <a:r>
              <a:rPr lang="el-GR" sz="1200" dirty="0" smtClean="0"/>
              <a:t>Ιστότοποι,</a:t>
            </a:r>
          </a:p>
          <a:p>
            <a:r>
              <a:rPr lang="en-US" sz="1200" dirty="0" smtClean="0"/>
              <a:t>Power Point</a:t>
            </a:r>
            <a:endParaRPr lang="el-GR" sz="1200" dirty="0"/>
          </a:p>
        </p:txBody>
      </p:sp>
      <p:sp>
        <p:nvSpPr>
          <p:cNvPr id="12" name="Right Arrow 11"/>
          <p:cNvSpPr/>
          <p:nvPr/>
        </p:nvSpPr>
        <p:spPr>
          <a:xfrm rot="5400000">
            <a:off x="5270500" y="4457700"/>
            <a:ext cx="495300" cy="2413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l-GR"/>
          </a:p>
        </p:txBody>
      </p:sp>
      <p:sp>
        <p:nvSpPr>
          <p:cNvPr id="13" name="TextBox 12"/>
          <p:cNvSpPr txBox="1"/>
          <p:nvPr/>
        </p:nvSpPr>
        <p:spPr>
          <a:xfrm>
            <a:off x="4635500" y="4851400"/>
            <a:ext cx="1828800" cy="935474"/>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Παρουσιάσεις ομάδων,</a:t>
            </a:r>
          </a:p>
          <a:p>
            <a:r>
              <a:rPr lang="el-GR" sz="1200" dirty="0" smtClean="0"/>
              <a:t>Συζήτηση,</a:t>
            </a:r>
          </a:p>
          <a:p>
            <a:r>
              <a:rPr lang="el-GR" sz="1200" dirty="0" smtClean="0"/>
              <a:t>Παρουσιάσεις λύσεων</a:t>
            </a:r>
            <a:endParaRPr lang="el-GR" sz="1200" dirty="0"/>
          </a:p>
        </p:txBody>
      </p:sp>
      <p:sp>
        <p:nvSpPr>
          <p:cNvPr id="14" name="Right Arrow 13"/>
          <p:cNvSpPr/>
          <p:nvPr/>
        </p:nvSpPr>
        <p:spPr>
          <a:xfrm rot="5400000">
            <a:off x="7467600" y="4457700"/>
            <a:ext cx="495300" cy="2413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l-GR"/>
          </a:p>
        </p:txBody>
      </p:sp>
      <p:sp>
        <p:nvSpPr>
          <p:cNvPr id="15" name="TextBox 14"/>
          <p:cNvSpPr txBox="1"/>
          <p:nvPr/>
        </p:nvSpPr>
        <p:spPr>
          <a:xfrm>
            <a:off x="6781800" y="4851400"/>
            <a:ext cx="2146300" cy="519708"/>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Διαθεματικές αναζητήσεις</a:t>
            </a:r>
          </a:p>
          <a:p>
            <a:r>
              <a:rPr lang="en-US" sz="1200" dirty="0" smtClean="0"/>
              <a:t>Web Quest</a:t>
            </a:r>
            <a:endParaRPr lang="el-GR" sz="1200" dirty="0"/>
          </a:p>
        </p:txBody>
      </p:sp>
      <p:sp>
        <p:nvSpPr>
          <p:cNvPr id="17" name="TextBox 16"/>
          <p:cNvSpPr txBox="1"/>
          <p:nvPr/>
        </p:nvSpPr>
        <p:spPr>
          <a:xfrm>
            <a:off x="203200" y="914401"/>
            <a:ext cx="6438900" cy="446276"/>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l-GR" sz="2300" dirty="0" smtClean="0"/>
              <a:t>Γνωστική Μαθητεία - </a:t>
            </a:r>
            <a:r>
              <a:rPr lang="en-US" sz="2300" dirty="0" smtClean="0"/>
              <a:t>Cognitive Apprenticeship</a:t>
            </a:r>
          </a:p>
        </p:txBody>
      </p:sp>
      <p:sp>
        <p:nvSpPr>
          <p:cNvPr id="18" name="TextBox 17"/>
          <p:cNvSpPr txBox="1"/>
          <p:nvPr/>
        </p:nvSpPr>
        <p:spPr>
          <a:xfrm>
            <a:off x="38100" y="6501369"/>
            <a:ext cx="15240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400" i="1" dirty="0" smtClean="0"/>
              <a:t>Κώστας Μάμμος</a:t>
            </a:r>
            <a:endParaRPr lang="el-GR" sz="1400"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000"/>
                                        <p:tgtEl>
                                          <p:spTgt spid="1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000"/>
                                        <p:tgtEl>
                                          <p:spTgt spid="12"/>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20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0"/>
                                        <p:tgtEl>
                                          <p:spTgt spid="14"/>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animBg="1"/>
      <p:bldP spid="9" grpId="0" animBg="1"/>
      <p:bldP spid="10" grpId="0" animBg="1"/>
      <p:bldP spid="11" grpId="0" animBg="1"/>
      <p:bldP spid="12" grpId="0" animBg="1"/>
      <p:bldP spid="13" grpId="0" animBg="1"/>
      <p:bldP spid="14" grpId="0" animBg="1"/>
      <p:bldP spid="15"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2600" dirty="0" smtClean="0">
                <a:solidFill>
                  <a:schemeClr val="tx1">
                    <a:lumMod val="85000"/>
                    <a:lumOff val="15000"/>
                  </a:schemeClr>
                </a:solidFill>
              </a:rPr>
              <a:t>Υλοποίηση διδακτικών προσεγγίσεων</a:t>
            </a:r>
            <a:endParaRPr lang="el-GR" sz="2600" dirty="0"/>
          </a:p>
        </p:txBody>
      </p:sp>
      <p:graphicFrame>
        <p:nvGraphicFramePr>
          <p:cNvPr id="5" name="Diagram 4"/>
          <p:cNvGraphicFramePr/>
          <p:nvPr/>
        </p:nvGraphicFramePr>
        <p:xfrm>
          <a:off x="266700" y="1562100"/>
          <a:ext cx="6096000" cy="5295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591300" y="1511300"/>
            <a:ext cx="2501900" cy="519708"/>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Παρουσίαση στον πίνακα,</a:t>
            </a:r>
          </a:p>
          <a:p>
            <a:r>
              <a:rPr lang="el-GR" sz="1200" dirty="0" smtClean="0"/>
              <a:t>Βίντεο,</a:t>
            </a:r>
            <a:r>
              <a:rPr lang="en-US" sz="1200" dirty="0" smtClean="0"/>
              <a:t>Power Point</a:t>
            </a:r>
            <a:r>
              <a:rPr lang="el-GR" sz="1200" dirty="0" smtClean="0"/>
              <a:t>, κόμικ</a:t>
            </a:r>
            <a:endParaRPr lang="el-GR" sz="1200" dirty="0"/>
          </a:p>
        </p:txBody>
      </p:sp>
      <p:sp>
        <p:nvSpPr>
          <p:cNvPr id="8" name="TextBox 7"/>
          <p:cNvSpPr txBox="1"/>
          <p:nvPr/>
        </p:nvSpPr>
        <p:spPr>
          <a:xfrm>
            <a:off x="203200" y="914401"/>
            <a:ext cx="6438900" cy="446276"/>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l-GR" sz="2300" dirty="0" smtClean="0"/>
              <a:t>9 Διδακτικά βήματα του </a:t>
            </a:r>
            <a:r>
              <a:rPr lang="en-US" sz="2300" dirty="0" smtClean="0"/>
              <a:t>Gagne</a:t>
            </a:r>
          </a:p>
        </p:txBody>
      </p:sp>
      <p:sp>
        <p:nvSpPr>
          <p:cNvPr id="9" name="TextBox 8"/>
          <p:cNvSpPr txBox="1"/>
          <p:nvPr/>
        </p:nvSpPr>
        <p:spPr>
          <a:xfrm>
            <a:off x="6591300" y="2184400"/>
            <a:ext cx="2501900" cy="311825"/>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Άμεσα, έμεσα</a:t>
            </a:r>
            <a:endParaRPr lang="el-GR" sz="1200" dirty="0"/>
          </a:p>
        </p:txBody>
      </p:sp>
      <p:sp>
        <p:nvSpPr>
          <p:cNvPr id="10" name="TextBox 9"/>
          <p:cNvSpPr txBox="1"/>
          <p:nvPr/>
        </p:nvSpPr>
        <p:spPr>
          <a:xfrm>
            <a:off x="6591300" y="2743200"/>
            <a:ext cx="2501900" cy="311825"/>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Ανάκληση,συζήτηση,ερωτήσεις</a:t>
            </a:r>
            <a:endParaRPr lang="el-GR" sz="1200" dirty="0"/>
          </a:p>
        </p:txBody>
      </p:sp>
      <p:sp>
        <p:nvSpPr>
          <p:cNvPr id="12" name="TextBox 11"/>
          <p:cNvSpPr txBox="1"/>
          <p:nvPr/>
        </p:nvSpPr>
        <p:spPr>
          <a:xfrm>
            <a:off x="6591300" y="3251200"/>
            <a:ext cx="2501900" cy="519708"/>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Παρουσίαση στον πίνακα,</a:t>
            </a:r>
          </a:p>
          <a:p>
            <a:r>
              <a:rPr lang="el-GR" sz="1200" dirty="0" smtClean="0"/>
              <a:t>Βίντεο,</a:t>
            </a:r>
            <a:r>
              <a:rPr lang="en-US" sz="1200" dirty="0" smtClean="0"/>
              <a:t>Power Point</a:t>
            </a:r>
            <a:r>
              <a:rPr lang="el-GR" sz="1200" dirty="0" smtClean="0"/>
              <a:t>,  </a:t>
            </a:r>
            <a:endParaRPr lang="el-GR" sz="1200" dirty="0"/>
          </a:p>
        </p:txBody>
      </p:sp>
      <p:sp>
        <p:nvSpPr>
          <p:cNvPr id="13" name="TextBox 12"/>
          <p:cNvSpPr txBox="1"/>
          <p:nvPr/>
        </p:nvSpPr>
        <p:spPr>
          <a:xfrm>
            <a:off x="6591300" y="3822700"/>
            <a:ext cx="2501900" cy="727591"/>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Ανακαλυπτική μάθηση, παρδ/τα,  αναστοχαστικές ερωτήσεις , νύξεις  </a:t>
            </a:r>
            <a:endParaRPr lang="el-GR" sz="1200" dirty="0"/>
          </a:p>
        </p:txBody>
      </p:sp>
      <p:sp>
        <p:nvSpPr>
          <p:cNvPr id="14" name="TextBox 13"/>
          <p:cNvSpPr txBox="1"/>
          <p:nvPr/>
        </p:nvSpPr>
        <p:spPr>
          <a:xfrm>
            <a:off x="6591300" y="4241800"/>
            <a:ext cx="2501900" cy="935474"/>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 πρακτική δεξιότητας, συμμετοχή σε συζήτηση, ομαδική δραστηριότητα, γραπτή απάντηση, κατασκευή</a:t>
            </a:r>
            <a:endParaRPr lang="el-GR" sz="1200" dirty="0"/>
          </a:p>
        </p:txBody>
      </p:sp>
      <p:sp>
        <p:nvSpPr>
          <p:cNvPr id="15" name="TextBox 14"/>
          <p:cNvSpPr txBox="1"/>
          <p:nvPr/>
        </p:nvSpPr>
        <p:spPr>
          <a:xfrm>
            <a:off x="6591300" y="4953000"/>
            <a:ext cx="2501900" cy="519708"/>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Διόρθωση άμεσα για κάθε  περίπτωση λάθους,ενίσχυση</a:t>
            </a:r>
            <a:endParaRPr lang="el-GR" sz="1200" dirty="0"/>
          </a:p>
        </p:txBody>
      </p:sp>
      <p:sp>
        <p:nvSpPr>
          <p:cNvPr id="16" name="TextBox 15"/>
          <p:cNvSpPr txBox="1"/>
          <p:nvPr/>
        </p:nvSpPr>
        <p:spPr>
          <a:xfrm>
            <a:off x="6591300" y="5562600"/>
            <a:ext cx="2501900" cy="519708"/>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Γραπτές ή ηλεκτρονικές δραστηριότητες αξιολόγησης</a:t>
            </a:r>
            <a:endParaRPr lang="el-GR" sz="1200" dirty="0"/>
          </a:p>
        </p:txBody>
      </p:sp>
      <p:sp>
        <p:nvSpPr>
          <p:cNvPr id="17" name="TextBox 16"/>
          <p:cNvSpPr txBox="1"/>
          <p:nvPr/>
        </p:nvSpPr>
        <p:spPr>
          <a:xfrm>
            <a:off x="6591300" y="6159500"/>
            <a:ext cx="2501900" cy="519708"/>
          </a:xfrm>
          <a:prstGeom prst="roundRect">
            <a:avLst>
              <a:gd name="adj" fmla="val 20492"/>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1200" dirty="0" smtClean="0"/>
              <a:t>Εφαρμογή σε πραγματικές καταστάσεις-περιβάλλοντα....</a:t>
            </a:r>
            <a:endParaRPr lang="el-GR" sz="12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20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2000"/>
                                        <p:tgtEl>
                                          <p:spTgt spid="13"/>
                                        </p:tgtEl>
                                      </p:cBhvr>
                                    </p:animEffect>
                                    <p:set>
                                      <p:cBhvr>
                                        <p:cTn id="41" dur="1" fill="hold">
                                          <p:stCondLst>
                                            <p:cond delay="1999"/>
                                          </p:stCondLst>
                                        </p:cTn>
                                        <p:tgtEl>
                                          <p:spTgt spid="13"/>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2000"/>
                                        <p:tgtEl>
                                          <p:spTgt spid="12"/>
                                        </p:tgtEl>
                                      </p:cBhvr>
                                    </p:animEffect>
                                    <p:set>
                                      <p:cBhvr>
                                        <p:cTn id="44" dur="1" fill="hold">
                                          <p:stCondLst>
                                            <p:cond delay="1999"/>
                                          </p:stCondLst>
                                        </p:cTn>
                                        <p:tgtEl>
                                          <p:spTgt spid="12"/>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2000"/>
                                        <p:tgtEl>
                                          <p:spTgt spid="10"/>
                                        </p:tgtEl>
                                      </p:cBhvr>
                                    </p:animEffect>
                                    <p:set>
                                      <p:cBhvr>
                                        <p:cTn id="47" dur="1" fill="hold">
                                          <p:stCondLst>
                                            <p:cond delay="1999"/>
                                          </p:stCondLst>
                                        </p:cTn>
                                        <p:tgtEl>
                                          <p:spTgt spid="10"/>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2000"/>
                                        <p:tgtEl>
                                          <p:spTgt spid="9"/>
                                        </p:tgtEl>
                                      </p:cBhvr>
                                    </p:animEffect>
                                    <p:set>
                                      <p:cBhvr>
                                        <p:cTn id="50" dur="1" fill="hold">
                                          <p:stCondLst>
                                            <p:cond delay="1999"/>
                                          </p:stCondLst>
                                        </p:cTn>
                                        <p:tgtEl>
                                          <p:spTgt spid="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7"/>
                                        </p:tgtEl>
                                      </p:cBhvr>
                                    </p:animEffect>
                                    <p:set>
                                      <p:cBhvr>
                                        <p:cTn id="53" dur="1" fill="hold">
                                          <p:stCondLst>
                                            <p:cond delay="1999"/>
                                          </p:stCondLst>
                                        </p:cTn>
                                        <p:tgtEl>
                                          <p:spTgt spid="7"/>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20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ntr" presetSubtype="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20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20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7" grpId="1" animBg="1"/>
      <p:bldP spid="8" grpId="0" animBg="1"/>
      <p:bldP spid="9" grpId="0" animBg="1"/>
      <p:bldP spid="9" grpId="1" animBg="1"/>
      <p:bldP spid="10" grpId="0" animBg="1"/>
      <p:bldP spid="10" grpId="1" animBg="1"/>
      <p:bldP spid="12" grpId="0" animBg="1"/>
      <p:bldP spid="12" grpId="1" animBg="1"/>
      <p:bldP spid="13" grpId="0" animBg="1"/>
      <p:bldP spid="13" grpId="1" animBg="1"/>
      <p:bldP spid="14" grpId="0" animBg="1"/>
      <p:bldP spid="14" grpId="1" animBg="1"/>
      <p:bldP spid="15" grpId="0" animBg="1"/>
      <p:bldP spid="16"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2600" dirty="0" smtClean="0">
                <a:solidFill>
                  <a:schemeClr val="tx1">
                    <a:lumMod val="85000"/>
                    <a:lumOff val="15000"/>
                  </a:schemeClr>
                </a:solidFill>
              </a:rPr>
              <a:t>Συνεργατικές Τεχνικές</a:t>
            </a:r>
            <a:endParaRPr lang="el-GR" sz="2600" dirty="0"/>
          </a:p>
        </p:txBody>
      </p:sp>
      <p:sp>
        <p:nvSpPr>
          <p:cNvPr id="8" name="TextBox 7"/>
          <p:cNvSpPr txBox="1"/>
          <p:nvPr/>
        </p:nvSpPr>
        <p:spPr>
          <a:xfrm>
            <a:off x="203200" y="914401"/>
            <a:ext cx="6438900" cy="400110"/>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sz="2000" b="1" dirty="0" err="1" smtClean="0"/>
              <a:t>Μαθαίνοντας</a:t>
            </a:r>
            <a:r>
              <a:rPr lang="en-US" sz="2000" b="1" dirty="0" smtClean="0"/>
              <a:t> </a:t>
            </a:r>
            <a:r>
              <a:rPr lang="en-US" sz="2000" b="1" dirty="0" err="1" smtClean="0"/>
              <a:t>Μαζί</a:t>
            </a:r>
            <a:r>
              <a:rPr lang="en-US" sz="2000" b="1" dirty="0" smtClean="0"/>
              <a:t> (David &amp; Roger Johnson)</a:t>
            </a:r>
            <a:endParaRPr lang="en-US" sz="2000" b="1" dirty="0"/>
          </a:p>
        </p:txBody>
      </p:sp>
      <p:sp>
        <p:nvSpPr>
          <p:cNvPr id="23" name="Rectangle 22"/>
          <p:cNvSpPr/>
          <p:nvPr/>
        </p:nvSpPr>
        <p:spPr>
          <a:xfrm>
            <a:off x="215900" y="2557145"/>
            <a:ext cx="8712200" cy="3416320"/>
          </a:xfrm>
          <a:prstGeom prst="rect">
            <a:avLst/>
          </a:prstGeom>
          <a:gradFill>
            <a:gsLst>
              <a:gs pos="0">
                <a:schemeClr val="bg2">
                  <a:lumMod val="25000"/>
                </a:schemeClr>
              </a:gs>
              <a:gs pos="80000">
                <a:schemeClr val="accent2">
                  <a:shade val="93000"/>
                  <a:satMod val="130000"/>
                </a:schemeClr>
              </a:gs>
              <a:gs pos="100000">
                <a:schemeClr val="accent2">
                  <a:shade val="94000"/>
                  <a:satMod val="135000"/>
                </a:schemeClr>
              </a:gs>
            </a:gsLst>
          </a:gradFill>
        </p:spPr>
        <p:style>
          <a:lnRef idx="1">
            <a:schemeClr val="accent2"/>
          </a:lnRef>
          <a:fillRef idx="3">
            <a:schemeClr val="accent2"/>
          </a:fillRef>
          <a:effectRef idx="2">
            <a:schemeClr val="accent2"/>
          </a:effectRef>
          <a:fontRef idx="minor">
            <a:schemeClr val="lt1"/>
          </a:fontRef>
        </p:style>
        <p:txBody>
          <a:bodyPr wrap="square">
            <a:spAutoFit/>
          </a:bodyPr>
          <a:lstStyle/>
          <a:p>
            <a:pPr>
              <a:buFont typeface="Arial" pitchFamily="34" charset="0"/>
              <a:buChar char="•"/>
            </a:pPr>
            <a:r>
              <a:rPr lang="el-GR" dirty="0" smtClean="0"/>
              <a:t>Σύνθεση των ομάδων – Ανομοιογενείς, 4-6 μέλη</a:t>
            </a:r>
            <a:br>
              <a:rPr lang="el-GR" dirty="0" smtClean="0"/>
            </a:br>
            <a:r>
              <a:rPr lang="el-GR" dirty="0" smtClean="0"/>
              <a:t>• Κατανομή ρόλων σε όλα τα μέλη της ομάδας</a:t>
            </a:r>
            <a:br>
              <a:rPr lang="el-GR" dirty="0" smtClean="0"/>
            </a:br>
            <a:r>
              <a:rPr lang="el-GR" dirty="0" smtClean="0"/>
              <a:t>• Καθορισμός των συνεργατικών ομαδικών στόχων</a:t>
            </a:r>
            <a:br>
              <a:rPr lang="el-GR" dirty="0" smtClean="0"/>
            </a:br>
            <a:r>
              <a:rPr lang="el-GR" dirty="0" smtClean="0"/>
              <a:t>• Συγκεκριμενοποίηση των συνεργατικών στόχων</a:t>
            </a:r>
            <a:br>
              <a:rPr lang="el-GR" dirty="0" smtClean="0"/>
            </a:br>
            <a:r>
              <a:rPr lang="el-GR" dirty="0" smtClean="0"/>
              <a:t>• Εξήγηση του τρόπου εργασίας – ενθαρρύνεται ο καταμερισμός έργου</a:t>
            </a:r>
            <a:br>
              <a:rPr lang="el-GR" dirty="0" smtClean="0"/>
            </a:br>
            <a:r>
              <a:rPr lang="el-GR" dirty="0" smtClean="0"/>
              <a:t>• Εξήγηση του τρόπου αξιολόγησης</a:t>
            </a:r>
            <a:br>
              <a:rPr lang="el-GR" dirty="0" smtClean="0"/>
            </a:br>
            <a:r>
              <a:rPr lang="el-GR" dirty="0" smtClean="0"/>
              <a:t>• Διανομή των πηγών και του εκπαιδευτικού υλικού</a:t>
            </a:r>
            <a:br>
              <a:rPr lang="el-GR" dirty="0" smtClean="0"/>
            </a:br>
            <a:r>
              <a:rPr lang="el-GR" dirty="0" smtClean="0"/>
              <a:t>• Ενθάρρυνση της προφορικής επικοινωνίας</a:t>
            </a:r>
            <a:br>
              <a:rPr lang="el-GR" dirty="0" smtClean="0"/>
            </a:br>
            <a:r>
              <a:rPr lang="el-GR" dirty="0" smtClean="0"/>
              <a:t>• Ενθάρρυνση της συμμετοχής και </a:t>
            </a:r>
            <a:r>
              <a:rPr lang="el-GR" dirty="0" err="1" smtClean="0"/>
              <a:t>αλληλοστήριξης</a:t>
            </a:r>
            <a:r>
              <a:rPr lang="el-GR" dirty="0" smtClean="0"/>
              <a:t/>
            </a:r>
            <a:br>
              <a:rPr lang="el-GR" dirty="0" smtClean="0"/>
            </a:br>
            <a:r>
              <a:rPr lang="el-GR" dirty="0" smtClean="0"/>
              <a:t>• Εργασία των ομάδων με αλληλεπίδραση</a:t>
            </a:r>
            <a:br>
              <a:rPr lang="el-GR" dirty="0" smtClean="0"/>
            </a:br>
            <a:r>
              <a:rPr lang="el-GR" dirty="0" smtClean="0"/>
              <a:t>• Συμπλήρωση ομαδικής εργασίας</a:t>
            </a:r>
            <a:br>
              <a:rPr lang="el-GR" dirty="0" smtClean="0"/>
            </a:br>
            <a:r>
              <a:rPr lang="el-GR" dirty="0" smtClean="0"/>
              <a:t>• Παρουσίαση ομαδικών εργασιών στην τάξη</a:t>
            </a:r>
            <a:endParaRPr lang="el-GR"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2600" dirty="0" smtClean="0">
                <a:solidFill>
                  <a:schemeClr val="tx1">
                    <a:lumMod val="85000"/>
                    <a:lumOff val="15000"/>
                  </a:schemeClr>
                </a:solidFill>
              </a:rPr>
              <a:t>Συνεργατικές Τεχνικές</a:t>
            </a:r>
            <a:endParaRPr lang="el-GR" sz="2600" dirty="0"/>
          </a:p>
        </p:txBody>
      </p:sp>
      <p:sp>
        <p:nvSpPr>
          <p:cNvPr id="8" name="TextBox 7"/>
          <p:cNvSpPr txBox="1"/>
          <p:nvPr/>
        </p:nvSpPr>
        <p:spPr>
          <a:xfrm>
            <a:off x="203200" y="914401"/>
            <a:ext cx="6438900" cy="400110"/>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l-GR" sz="2000" b="1" dirty="0" smtClean="0"/>
              <a:t>Μέθοδος Ομαδικής Επίδοσης (STAD, </a:t>
            </a:r>
            <a:r>
              <a:rPr lang="el-GR" sz="2000" b="1" dirty="0" err="1" smtClean="0"/>
              <a:t>Slavin</a:t>
            </a:r>
            <a:r>
              <a:rPr lang="el-GR" sz="2000" b="1" dirty="0" smtClean="0"/>
              <a:t>)</a:t>
            </a:r>
          </a:p>
        </p:txBody>
      </p:sp>
      <p:sp>
        <p:nvSpPr>
          <p:cNvPr id="18" name="Rectangle 17"/>
          <p:cNvSpPr/>
          <p:nvPr/>
        </p:nvSpPr>
        <p:spPr>
          <a:xfrm>
            <a:off x="215900" y="2290445"/>
            <a:ext cx="8712200" cy="3693319"/>
          </a:xfrm>
          <a:prstGeom prst="rect">
            <a:avLst/>
          </a:prstGeom>
          <a:gradFill>
            <a:gsLst>
              <a:gs pos="0">
                <a:schemeClr val="bg2">
                  <a:lumMod val="25000"/>
                </a:schemeClr>
              </a:gs>
              <a:gs pos="80000">
                <a:schemeClr val="accent2">
                  <a:shade val="93000"/>
                  <a:satMod val="130000"/>
                </a:schemeClr>
              </a:gs>
              <a:gs pos="100000">
                <a:schemeClr val="accent2">
                  <a:shade val="94000"/>
                  <a:satMod val="135000"/>
                </a:schemeClr>
              </a:gs>
            </a:gsLst>
          </a:gradFill>
        </p:spPr>
        <p:style>
          <a:lnRef idx="1">
            <a:schemeClr val="accent2"/>
          </a:lnRef>
          <a:fillRef idx="3">
            <a:schemeClr val="accent2"/>
          </a:fillRef>
          <a:effectRef idx="2">
            <a:schemeClr val="accent2"/>
          </a:effectRef>
          <a:fontRef idx="minor">
            <a:schemeClr val="lt1"/>
          </a:fontRef>
        </p:style>
        <p:txBody>
          <a:bodyPr wrap="square">
            <a:spAutoFit/>
          </a:bodyPr>
          <a:lstStyle/>
          <a:p>
            <a:r>
              <a:rPr lang="el-GR" dirty="0" smtClean="0">
                <a:solidFill>
                  <a:schemeClr val="bg1"/>
                </a:solidFill>
              </a:rPr>
              <a:t>• Διδασκαλία προς όλη την τάξη είτε από τον εκπαιδευτικό είτε με οπτικοακουστικά μέσα</a:t>
            </a:r>
            <a:br>
              <a:rPr lang="el-GR" dirty="0" smtClean="0">
                <a:solidFill>
                  <a:schemeClr val="bg1"/>
                </a:solidFill>
              </a:rPr>
            </a:br>
            <a:r>
              <a:rPr lang="el-GR" dirty="0" smtClean="0">
                <a:solidFill>
                  <a:schemeClr val="bg1"/>
                </a:solidFill>
              </a:rPr>
              <a:t>• Εργασία ομάδων – Οι μαθητές εργάζονται βοηθώντας ο ένας τον άλλο να κατανοήσουν το μαθησιακό υλικό, που είναι σε μορφή φύλλου εργασίας</a:t>
            </a:r>
            <a:br>
              <a:rPr lang="el-GR" dirty="0" smtClean="0">
                <a:solidFill>
                  <a:schemeClr val="bg1"/>
                </a:solidFill>
              </a:rPr>
            </a:br>
            <a:r>
              <a:rPr lang="el-GR" dirty="0" smtClean="0">
                <a:solidFill>
                  <a:schemeClr val="bg1"/>
                </a:solidFill>
              </a:rPr>
              <a:t>• Αξιολόγηση της ατομικής επίδοσης με ερωτηματολόγια ή δοκίμια πάνω στην ύλη που διδάχθηκε ή συζητήθηκε στην ομάδα.</a:t>
            </a:r>
            <a:br>
              <a:rPr lang="el-GR" dirty="0" smtClean="0">
                <a:solidFill>
                  <a:schemeClr val="bg1"/>
                </a:solidFill>
              </a:rPr>
            </a:br>
            <a:r>
              <a:rPr lang="el-GR" dirty="0" smtClean="0">
                <a:solidFill>
                  <a:schemeClr val="bg1"/>
                </a:solidFill>
              </a:rPr>
              <a:t>• Αξιολόγηση της ατομικής βελτίωσης</a:t>
            </a:r>
            <a:br>
              <a:rPr lang="el-GR" dirty="0" smtClean="0">
                <a:solidFill>
                  <a:schemeClr val="bg1"/>
                </a:solidFill>
              </a:rPr>
            </a:br>
            <a:r>
              <a:rPr lang="el-GR" dirty="0" smtClean="0">
                <a:solidFill>
                  <a:schemeClr val="bg1"/>
                </a:solidFill>
              </a:rPr>
              <a:t>• Ανάλογα με την πρόοδο που επιτυγχάνει κάθε μαθητής σε σχέση με προηγούμενες επιδόσεις του προστίθενται βαθμοί στην ομάδα του</a:t>
            </a:r>
            <a:br>
              <a:rPr lang="el-GR" dirty="0" smtClean="0">
                <a:solidFill>
                  <a:schemeClr val="bg1"/>
                </a:solidFill>
              </a:rPr>
            </a:br>
            <a:r>
              <a:rPr lang="el-GR" dirty="0" smtClean="0">
                <a:solidFill>
                  <a:schemeClr val="bg1"/>
                </a:solidFill>
              </a:rPr>
              <a:t>• Αμοιβές και αναγνώριση. Ο δάσκαλος χρησιμοποιεί διάφορους τρόπους αναγνώρισης ή αμοιβών για τις ομάδες με τις ψηλότερες ατομικές ή/και ομαδικές επιδόσεις.</a:t>
            </a:r>
          </a:p>
          <a:p>
            <a:pPr>
              <a:buFont typeface="Arial" pitchFamily="34" charset="0"/>
              <a:buChar char="•"/>
            </a:pPr>
            <a:endParaRPr lang="el-GR"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2600" dirty="0" smtClean="0">
                <a:solidFill>
                  <a:schemeClr val="tx1">
                    <a:lumMod val="85000"/>
                    <a:lumOff val="15000"/>
                  </a:schemeClr>
                </a:solidFill>
              </a:rPr>
              <a:t>Συνεργατικές Τεχνικές</a:t>
            </a:r>
            <a:endParaRPr lang="el-GR" sz="2600" dirty="0"/>
          </a:p>
        </p:txBody>
      </p:sp>
      <p:sp>
        <p:nvSpPr>
          <p:cNvPr id="8" name="TextBox 7"/>
          <p:cNvSpPr txBox="1"/>
          <p:nvPr/>
        </p:nvSpPr>
        <p:spPr>
          <a:xfrm>
            <a:off x="203200" y="914401"/>
            <a:ext cx="6438900" cy="400110"/>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l-GR" sz="2000" b="1" dirty="0" smtClean="0"/>
              <a:t>Συνεργατική Συναρμολόγηση (</a:t>
            </a:r>
            <a:r>
              <a:rPr lang="en-US" sz="2000" b="1" dirty="0" smtClean="0"/>
              <a:t>Jigsaw)</a:t>
            </a:r>
            <a:endParaRPr lang="en-US" sz="2000" b="1" dirty="0"/>
          </a:p>
        </p:txBody>
      </p:sp>
      <p:sp>
        <p:nvSpPr>
          <p:cNvPr id="18" name="Rectangle 17"/>
          <p:cNvSpPr/>
          <p:nvPr/>
        </p:nvSpPr>
        <p:spPr>
          <a:xfrm>
            <a:off x="215900" y="2167741"/>
            <a:ext cx="8712200" cy="3970318"/>
          </a:xfrm>
          <a:prstGeom prst="rect">
            <a:avLst/>
          </a:prstGeom>
          <a:gradFill>
            <a:gsLst>
              <a:gs pos="0">
                <a:schemeClr val="bg2">
                  <a:lumMod val="25000"/>
                </a:schemeClr>
              </a:gs>
              <a:gs pos="80000">
                <a:schemeClr val="accent2">
                  <a:shade val="93000"/>
                  <a:satMod val="130000"/>
                </a:schemeClr>
              </a:gs>
              <a:gs pos="100000">
                <a:schemeClr val="accent2">
                  <a:shade val="94000"/>
                  <a:satMod val="135000"/>
                </a:schemeClr>
              </a:gs>
            </a:gsLst>
          </a:gradFill>
        </p:spPr>
        <p:style>
          <a:lnRef idx="1">
            <a:schemeClr val="accent2"/>
          </a:lnRef>
          <a:fillRef idx="3">
            <a:schemeClr val="accent2"/>
          </a:fillRef>
          <a:effectRef idx="2">
            <a:schemeClr val="accent2"/>
          </a:effectRef>
          <a:fontRef idx="minor">
            <a:schemeClr val="lt1"/>
          </a:fontRef>
        </p:style>
        <p:txBody>
          <a:bodyPr wrap="square">
            <a:spAutoFit/>
          </a:bodyPr>
          <a:lstStyle/>
          <a:p>
            <a:pPr>
              <a:buFont typeface="Arial" pitchFamily="34" charset="0"/>
              <a:buChar char="•"/>
            </a:pPr>
            <a:r>
              <a:rPr lang="el-GR" dirty="0" smtClean="0"/>
              <a:t>Οι μαθητές χωρίζονται σε ομάδες των 5 – 6 μελών. Όλες οι ομάδες έχουν να επιτελέσουν το ίδιο έργο.</a:t>
            </a:r>
            <a:br>
              <a:rPr lang="el-GR" dirty="0" smtClean="0"/>
            </a:br>
            <a:r>
              <a:rPr lang="el-GR" dirty="0" smtClean="0"/>
              <a:t>• Κάθε μέλος της ομάδας αναλαμβάνει να διεκπεραιώσει ένα μέρος του μαθησιακού έργου, το οποίο είναι υπεύθυνο να διδάξει στο άλλα μέλη της ομάδας του.</a:t>
            </a:r>
            <a:br>
              <a:rPr lang="el-GR" dirty="0" smtClean="0"/>
            </a:br>
            <a:r>
              <a:rPr lang="el-GR" dirty="0" smtClean="0"/>
              <a:t>• Οι μαθητές που έχουν να διδάξουν το ίδιο γνωστικό αντικείμενο αποτελούν νέες ομάδες, τις ομάδες των ειδικών. Στις νέες τους ομάδες, συνεργάζονται ώστε να ανταλλάξουν γνώσεις και πληροφορίες, να κατανοήσουν την ύλη και να προετοιμάσουν την παρουσίασή τους, που θα κάνουν στις κανονικές τους ομάδες.</a:t>
            </a:r>
            <a:br>
              <a:rPr lang="el-GR" dirty="0" smtClean="0"/>
            </a:br>
            <a:r>
              <a:rPr lang="el-GR" dirty="0" smtClean="0"/>
              <a:t>• Οι μαθητές επιστρέφουν στις κανονικές τους ομάδες, όπου ο καθένας γίνεται δάσκαλος των συμμαθητών του. Διδάσκει τα άλλα μέλη της ομάδας του αυτό που έμαθε στην «ομάδα των ειδικών», απαντά στις ερωτήσεις και τις απορίες τους.</a:t>
            </a:r>
            <a:br>
              <a:rPr lang="el-GR" dirty="0" smtClean="0"/>
            </a:br>
            <a:r>
              <a:rPr lang="el-GR" dirty="0" smtClean="0"/>
              <a:t>• Οι μαθητές αξιολογούνται ατομικά πάνω σε όλη την ύλη του μαθησιακού έργου.</a:t>
            </a:r>
            <a:br>
              <a:rPr lang="el-GR" dirty="0" smtClean="0"/>
            </a:br>
            <a:r>
              <a:rPr lang="el-GR" dirty="0" smtClean="0"/>
              <a:t>• Η μέθοδος δημιουργεί υψηλό βαθμό αλληλεξάρτησης, αφού για να συμπληρωθεί το ομαδικό έργο χρειάζεται η συμβολή του κάθε μέλους.</a:t>
            </a:r>
            <a:endParaRPr lang="el-GR"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2600" dirty="0" smtClean="0">
                <a:solidFill>
                  <a:schemeClr val="tx1">
                    <a:lumMod val="85000"/>
                    <a:lumOff val="15000"/>
                  </a:schemeClr>
                </a:solidFill>
              </a:rPr>
              <a:t>Συνεργατικές Τεχνικές</a:t>
            </a:r>
            <a:endParaRPr lang="el-GR" sz="2600" dirty="0"/>
          </a:p>
        </p:txBody>
      </p:sp>
      <p:sp>
        <p:nvSpPr>
          <p:cNvPr id="8" name="TextBox 7"/>
          <p:cNvSpPr txBox="1"/>
          <p:nvPr/>
        </p:nvSpPr>
        <p:spPr>
          <a:xfrm>
            <a:off x="203200" y="914401"/>
            <a:ext cx="6438900" cy="707886"/>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sz="2000" b="1" dirty="0" err="1" smtClean="0"/>
              <a:t>Ομαδική</a:t>
            </a:r>
            <a:r>
              <a:rPr lang="en-US" sz="2000" b="1" dirty="0" smtClean="0"/>
              <a:t> </a:t>
            </a:r>
            <a:r>
              <a:rPr lang="en-US" sz="2000" b="1" dirty="0" err="1" smtClean="0"/>
              <a:t>Διερεύνηση</a:t>
            </a:r>
            <a:r>
              <a:rPr lang="en-US" sz="2000" b="1" dirty="0" smtClean="0"/>
              <a:t> (Group Investigation, </a:t>
            </a:r>
            <a:r>
              <a:rPr lang="en-US" sz="2000" b="1" dirty="0" err="1" smtClean="0"/>
              <a:t>Sharan</a:t>
            </a:r>
            <a:r>
              <a:rPr lang="en-US" sz="2000" b="1" dirty="0" smtClean="0"/>
              <a:t>)</a:t>
            </a:r>
            <a:endParaRPr lang="en-US" sz="2000" b="1" dirty="0"/>
          </a:p>
        </p:txBody>
      </p:sp>
      <p:sp>
        <p:nvSpPr>
          <p:cNvPr id="18" name="Rectangle 17"/>
          <p:cNvSpPr/>
          <p:nvPr/>
        </p:nvSpPr>
        <p:spPr>
          <a:xfrm>
            <a:off x="165100" y="1708646"/>
            <a:ext cx="8712200" cy="5078313"/>
          </a:xfrm>
          <a:prstGeom prst="rect">
            <a:avLst/>
          </a:prstGeom>
          <a:gradFill>
            <a:gsLst>
              <a:gs pos="0">
                <a:schemeClr val="bg2">
                  <a:lumMod val="25000"/>
                </a:schemeClr>
              </a:gs>
              <a:gs pos="80000">
                <a:schemeClr val="accent2">
                  <a:shade val="93000"/>
                  <a:satMod val="130000"/>
                </a:schemeClr>
              </a:gs>
              <a:gs pos="100000">
                <a:schemeClr val="accent2">
                  <a:shade val="94000"/>
                  <a:satMod val="135000"/>
                </a:schemeClr>
              </a:gs>
            </a:gsLst>
          </a:gradFill>
        </p:spPr>
        <p:style>
          <a:lnRef idx="1">
            <a:schemeClr val="accent2"/>
          </a:lnRef>
          <a:fillRef idx="3">
            <a:schemeClr val="accent2"/>
          </a:fillRef>
          <a:effectRef idx="2">
            <a:schemeClr val="accent2"/>
          </a:effectRef>
          <a:fontRef idx="minor">
            <a:schemeClr val="lt1"/>
          </a:fontRef>
        </p:style>
        <p:txBody>
          <a:bodyPr wrap="square">
            <a:spAutoFit/>
          </a:bodyPr>
          <a:lstStyle/>
          <a:p>
            <a:pPr>
              <a:buFont typeface="Arial" pitchFamily="34" charset="0"/>
              <a:buChar char="•"/>
            </a:pPr>
            <a:r>
              <a:rPr lang="el-GR" dirty="0" smtClean="0"/>
              <a:t>Στάδιο 1: Εντοπισμός του θέματος.</a:t>
            </a:r>
            <a:br>
              <a:rPr lang="el-GR" dirty="0" smtClean="0"/>
            </a:br>
            <a:r>
              <a:rPr lang="el-GR" dirty="0" smtClean="0"/>
              <a:t>Στάδιο 2: Οργάνωση των μαθητών σε ερευνητικές ομάδες. Οι μαθητές επιλέγουν την ομάδα τους, που αποτελείται από 3 – 6 μέλη.</a:t>
            </a:r>
            <a:br>
              <a:rPr lang="el-GR" dirty="0" smtClean="0"/>
            </a:br>
            <a:r>
              <a:rPr lang="el-GR" dirty="0" smtClean="0"/>
              <a:t>Στάδιο 3: Τα μέλη της ομάδας ή υποομάδες αποφασίζουν για τα υποθέματα για διερεύνηση. Οι ομάδες αποφασίζουν τι θα διερευνήσουν, πώς θα μελετήσουν και ποιοι είναι οι στόχοι τους.</a:t>
            </a:r>
            <a:br>
              <a:rPr lang="el-GR" dirty="0" smtClean="0"/>
            </a:br>
            <a:r>
              <a:rPr lang="el-GR" dirty="0" smtClean="0"/>
              <a:t>Στάδιο 4: Διεξαγωγή της διερεύνησης. Οι μαθητές συλλέγουν πληροφορίες, αναλύουν και αξιολογούν τα ευρήματά τους και καταλήγουν σε συμπεράσματα.(Τονίζεται η ανάγκη πολλαπλών πηγών πληροφόρησης και η ανάγκη αλληλεπίδρασης).</a:t>
            </a:r>
            <a:br>
              <a:rPr lang="el-GR" dirty="0" smtClean="0"/>
            </a:br>
            <a:r>
              <a:rPr lang="el-GR" dirty="0" smtClean="0"/>
              <a:t>Στάδιο 5: Ετοιμασία της τελικής έκθεσης. Οι ομάδες οργανώνουν τις πληροφορίες και συνθέτουν την έκθεσή τους.</a:t>
            </a:r>
            <a:br>
              <a:rPr lang="el-GR" dirty="0" smtClean="0"/>
            </a:br>
            <a:r>
              <a:rPr lang="el-GR" dirty="0" smtClean="0"/>
              <a:t>Στάδιο 6: Παρουσίαση της τελικής Έκθεσης, που μπορεί να γίνει με διάφορους τρόπους: εκθέσεις, συζητήσεις, ανακοινώσεις </a:t>
            </a:r>
            <a:r>
              <a:rPr lang="el-GR" dirty="0" err="1" smtClean="0"/>
              <a:t>κ.ά</a:t>
            </a:r>
            <a:r>
              <a:rPr lang="el-GR" dirty="0" smtClean="0"/>
              <a:t/>
            </a:r>
            <a:br>
              <a:rPr lang="el-GR" dirty="0" smtClean="0"/>
            </a:br>
            <a:r>
              <a:rPr lang="el-GR" dirty="0" smtClean="0"/>
              <a:t>Στάδιο 7: Αξιολόγηση. Τονίζεται η αξιολόγηση ψηλότερων γνωστικών στόχων, όπως η εφαρμογή, ανάλυση, σύνθεση, αξιολόγηση.</a:t>
            </a:r>
            <a:br>
              <a:rPr lang="el-GR" dirty="0" smtClean="0"/>
            </a:br>
            <a:r>
              <a:rPr lang="el-GR" dirty="0" smtClean="0"/>
              <a:t>Αξιολογούνται επίσης, οι συναισθηματικές εμπειρίες και o βαθμός συμμετοχής. Η αξιολόγηση είναι μια συμμετοχική διαδικασία</a:t>
            </a:r>
            <a:endParaRPr lang="el-GR"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lvl="0"/>
            <a:r>
              <a:rPr lang="el-GR" sz="2400" dirty="0" smtClean="0"/>
              <a:t>Προετοιμασία...Σχεδιασμός μαθήματος: Γενική Μέθοδος</a:t>
            </a:r>
            <a:endParaRPr lang="el-GR" sz="2400" dirty="0"/>
          </a:p>
        </p:txBody>
      </p:sp>
      <p:pic>
        <p:nvPicPr>
          <p:cNvPr id="45058" name="Picture 2" descr="http://www.fotosearch.com/bthumb/CSP/CSP247/k2471892.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7153275" y="188913"/>
            <a:ext cx="1017587" cy="1017588"/>
          </a:xfrm>
          <a:prstGeom prst="rect">
            <a:avLst/>
          </a:prstGeom>
          <a:ln>
            <a:noFill/>
          </a:ln>
          <a:effectLst>
            <a:outerShdw blurRad="292100" dist="139700" dir="2700000" algn="tl" rotWithShape="0">
              <a:srgbClr val="333333">
                <a:alpha val="65000"/>
              </a:srgbClr>
            </a:outerShdw>
          </a:effectLst>
        </p:spPr>
      </p:pic>
      <p:graphicFrame>
        <p:nvGraphicFramePr>
          <p:cNvPr id="6" name="Diagram 5"/>
          <p:cNvGraphicFramePr/>
          <p:nvPr/>
        </p:nvGraphicFramePr>
        <p:xfrm>
          <a:off x="393700" y="1092200"/>
          <a:ext cx="8509000" cy="576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3200" dirty="0" smtClean="0"/>
              <a:t>Μεταφορά και οργάνωση...</a:t>
            </a:r>
            <a:endParaRPr lang="el-GR" sz="3200" dirty="0"/>
          </a:p>
        </p:txBody>
      </p:sp>
      <p:pic>
        <p:nvPicPr>
          <p:cNvPr id="12" name="Picture 11" descr="whiteboard-system.gif"/>
          <p:cNvPicPr>
            <a:picLocks noChangeAspect="1"/>
          </p:cNvPicPr>
          <p:nvPr/>
        </p:nvPicPr>
        <p:blipFill>
          <a:blip r:embed="rId2" cstate="print"/>
          <a:stretch>
            <a:fillRect/>
          </a:stretch>
        </p:blipFill>
        <p:spPr>
          <a:xfrm>
            <a:off x="4916487" y="2084387"/>
            <a:ext cx="2257425" cy="2333625"/>
          </a:xfrm>
          <a:prstGeom prst="rect">
            <a:avLst/>
          </a:prstGeom>
        </p:spPr>
      </p:pic>
      <p:pic>
        <p:nvPicPr>
          <p:cNvPr id="13" name="Picture 12" descr="laptop-2.gif"/>
          <p:cNvPicPr>
            <a:picLocks noChangeAspect="1"/>
          </p:cNvPicPr>
          <p:nvPr/>
        </p:nvPicPr>
        <p:blipFill>
          <a:blip r:embed="rId3" cstate="print"/>
          <a:stretch>
            <a:fillRect/>
          </a:stretch>
        </p:blipFill>
        <p:spPr>
          <a:xfrm>
            <a:off x="2778124" y="2863735"/>
            <a:ext cx="1171575" cy="1022465"/>
          </a:xfrm>
          <a:prstGeom prst="rect">
            <a:avLst/>
          </a:prstGeom>
        </p:spPr>
      </p:pic>
      <p:pic>
        <p:nvPicPr>
          <p:cNvPr id="15" name="Picture 14" descr="usb-flash-memory.gif"/>
          <p:cNvPicPr>
            <a:picLocks noChangeAspect="1"/>
          </p:cNvPicPr>
          <p:nvPr/>
        </p:nvPicPr>
        <p:blipFill>
          <a:blip r:embed="rId4" cstate="print"/>
          <a:stretch>
            <a:fillRect/>
          </a:stretch>
        </p:blipFill>
        <p:spPr>
          <a:xfrm rot="1632928">
            <a:off x="3612405" y="3032857"/>
            <a:ext cx="611580" cy="611580"/>
          </a:xfrm>
          <a:prstGeom prst="rect">
            <a:avLst/>
          </a:prstGeom>
          <a:scene3d>
            <a:camera prst="isometricLeftDown"/>
            <a:lightRig rig="threePt" dir="t"/>
          </a:scene3d>
        </p:spPr>
      </p:pic>
      <p:cxnSp>
        <p:nvCxnSpPr>
          <p:cNvPr id="17" name="Straight Connector 16"/>
          <p:cNvCxnSpPr/>
          <p:nvPr/>
        </p:nvCxnSpPr>
        <p:spPr>
          <a:xfrm rot="5400000">
            <a:off x="2413000" y="3505200"/>
            <a:ext cx="3835400" cy="0"/>
          </a:xfrm>
          <a:prstGeom prst="line">
            <a:avLst/>
          </a:prstGeom>
        </p:spPr>
        <p:style>
          <a:lnRef idx="3">
            <a:schemeClr val="accent2"/>
          </a:lnRef>
          <a:fillRef idx="0">
            <a:schemeClr val="accent2"/>
          </a:fillRef>
          <a:effectRef idx="2">
            <a:schemeClr val="accent2"/>
          </a:effectRef>
          <a:fontRef idx="minor">
            <a:schemeClr val="tx1"/>
          </a:fontRef>
        </p:style>
      </p:cxnSp>
      <p:sp>
        <p:nvSpPr>
          <p:cNvPr id="23" name="TextBox 22"/>
          <p:cNvSpPr txBox="1"/>
          <p:nvPr/>
        </p:nvSpPr>
        <p:spPr>
          <a:xfrm>
            <a:off x="2057400" y="1168400"/>
            <a:ext cx="4546600" cy="369332"/>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l-GR" dirty="0" smtClean="0"/>
              <a:t>Σπίτι			              Σχολείο</a:t>
            </a:r>
            <a:endParaRPr lang="el-GR"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2000"/>
                                        <p:tgtEl>
                                          <p:spTgt spid="15"/>
                                        </p:tgtEl>
                                      </p:cBhvr>
                                    </p:animEffect>
                                  </p:childTnLst>
                                </p:cTn>
                              </p:par>
                            </p:childTnLst>
                          </p:cTn>
                        </p:par>
                        <p:par>
                          <p:cTn id="22" fill="hold">
                            <p:stCondLst>
                              <p:cond delay="2000"/>
                            </p:stCondLst>
                            <p:childTnLst>
                              <p:par>
                                <p:cTn id="23" presetID="0" presetClass="path" presetSubtype="0" accel="50000" decel="50000" fill="hold" nodeType="afterEffect">
                                  <p:stCondLst>
                                    <p:cond delay="0"/>
                                  </p:stCondLst>
                                  <p:childTnLst>
                                    <p:animMotion origin="layout" path="M 0.01944 0.00741 C 0.05104 -0.02222 0.08281 -0.05185 0.12778 -0.05556 C 0.17274 -0.05926 0.26475 -0.04259 0.28889 -0.01482 C 0.31302 0.01296 0.28142 0.08426 0.27222 0.11111 C 0.26302 0.13796 0.23975 0.14004 0.23333 0.14629 " pathEditMode="relative" rAng="0" ptsTypes="aaaaA">
                                      <p:cBhvr>
                                        <p:cTn id="24" dur="2000" fill="hold"/>
                                        <p:tgtEl>
                                          <p:spTgt spid="15"/>
                                        </p:tgtEl>
                                        <p:attrNameLst>
                                          <p:attrName>ppt_x</p:attrName>
                                          <p:attrName>ppt_y</p:attrName>
                                        </p:attrNameLst>
                                      </p:cBhvr>
                                      <p:rCtr x="14700" y="3600"/>
                                    </p:animMotion>
                                  </p:childTnLst>
                                </p:cTn>
                              </p:par>
                              <p:par>
                                <p:cTn id="25" presetID="6" presetClass="emph" presetSubtype="0" fill="hold" nodeType="withEffect">
                                  <p:stCondLst>
                                    <p:cond delay="0"/>
                                  </p:stCondLst>
                                  <p:childTnLst>
                                    <p:animScale>
                                      <p:cBhvr>
                                        <p:cTn id="26" dur="2000" fill="hold"/>
                                        <p:tgtEl>
                                          <p:spTgt spid="15"/>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2044700" y="1930400"/>
          <a:ext cx="5422900" cy="349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l-GR" sz="3200" dirty="0" smtClean="0"/>
              <a:t>Μεταφορά και οργάνωση...</a:t>
            </a:r>
            <a:endParaRPr lang="el-GR" sz="3200" dirty="0"/>
          </a:p>
        </p:txBody>
      </p:sp>
      <p:pic>
        <p:nvPicPr>
          <p:cNvPr id="4" name="Picture 3" descr="folder-icon-1.gif"/>
          <p:cNvPicPr>
            <a:picLocks noChangeAspect="1"/>
          </p:cNvPicPr>
          <p:nvPr/>
        </p:nvPicPr>
        <p:blipFill>
          <a:blip r:embed="rId7" cstate="print"/>
          <a:stretch>
            <a:fillRect/>
          </a:stretch>
        </p:blipFill>
        <p:spPr>
          <a:xfrm>
            <a:off x="2520961" y="3198246"/>
            <a:ext cx="716280" cy="544830"/>
          </a:xfrm>
          <a:prstGeom prst="rect">
            <a:avLst/>
          </a:prstGeom>
        </p:spPr>
      </p:pic>
      <p:pic>
        <p:nvPicPr>
          <p:cNvPr id="5" name="Picture 4" descr="folder-icon-1.gif"/>
          <p:cNvPicPr>
            <a:picLocks noChangeAspect="1"/>
          </p:cNvPicPr>
          <p:nvPr/>
        </p:nvPicPr>
        <p:blipFill>
          <a:blip r:embed="rId7" cstate="print">
            <a:duotone>
              <a:prstClr val="black"/>
              <a:schemeClr val="accent1">
                <a:tint val="45000"/>
                <a:satMod val="400000"/>
              </a:schemeClr>
            </a:duotone>
          </a:blip>
          <a:stretch>
            <a:fillRect/>
          </a:stretch>
        </p:blipFill>
        <p:spPr>
          <a:xfrm>
            <a:off x="2609861" y="3376046"/>
            <a:ext cx="716280" cy="544830"/>
          </a:xfrm>
          <a:prstGeom prst="rect">
            <a:avLst/>
          </a:prstGeom>
        </p:spPr>
      </p:pic>
      <p:pic>
        <p:nvPicPr>
          <p:cNvPr id="6" name="Picture 5" descr="folder-icon-1.gif"/>
          <p:cNvPicPr>
            <a:picLocks noChangeAspect="1"/>
          </p:cNvPicPr>
          <p:nvPr/>
        </p:nvPicPr>
        <p:blipFill>
          <a:blip r:embed="rId7" cstate="print">
            <a:duotone>
              <a:prstClr val="black"/>
              <a:schemeClr val="accent2">
                <a:tint val="45000"/>
                <a:satMod val="400000"/>
              </a:schemeClr>
            </a:duotone>
          </a:blip>
          <a:stretch>
            <a:fillRect/>
          </a:stretch>
        </p:blipFill>
        <p:spPr>
          <a:xfrm>
            <a:off x="2736861" y="3553846"/>
            <a:ext cx="716280" cy="544830"/>
          </a:xfrm>
          <a:prstGeom prst="rect">
            <a:avLst/>
          </a:prstGeom>
        </p:spPr>
      </p:pic>
      <p:pic>
        <p:nvPicPr>
          <p:cNvPr id="7" name="Picture 6" descr="folder-icon-1.gif"/>
          <p:cNvPicPr>
            <a:picLocks noChangeAspect="1"/>
          </p:cNvPicPr>
          <p:nvPr/>
        </p:nvPicPr>
        <p:blipFill>
          <a:blip r:embed="rId7" cstate="print">
            <a:duotone>
              <a:prstClr val="black"/>
              <a:schemeClr val="accent6">
                <a:tint val="45000"/>
                <a:satMod val="400000"/>
              </a:schemeClr>
            </a:duotone>
          </a:blip>
          <a:stretch>
            <a:fillRect/>
          </a:stretch>
        </p:blipFill>
        <p:spPr>
          <a:xfrm>
            <a:off x="2863861" y="3706246"/>
            <a:ext cx="716280" cy="544830"/>
          </a:xfrm>
          <a:prstGeom prst="rect">
            <a:avLst/>
          </a:prstGeom>
        </p:spPr>
      </p:pic>
      <p:pic>
        <p:nvPicPr>
          <p:cNvPr id="9" name="Picture 8" descr="folder-icon-1.gif"/>
          <p:cNvPicPr>
            <a:picLocks noChangeAspect="1"/>
          </p:cNvPicPr>
          <p:nvPr/>
        </p:nvPicPr>
        <p:blipFill>
          <a:blip r:embed="rId7" cstate="print"/>
          <a:stretch>
            <a:fillRect/>
          </a:stretch>
        </p:blipFill>
        <p:spPr>
          <a:xfrm>
            <a:off x="4171961" y="3261746"/>
            <a:ext cx="716280" cy="544830"/>
          </a:xfrm>
          <a:prstGeom prst="rect">
            <a:avLst/>
          </a:prstGeom>
        </p:spPr>
      </p:pic>
      <p:pic>
        <p:nvPicPr>
          <p:cNvPr id="10" name="Picture 9" descr="folder-icon-1.gif"/>
          <p:cNvPicPr>
            <a:picLocks noChangeAspect="1"/>
          </p:cNvPicPr>
          <p:nvPr/>
        </p:nvPicPr>
        <p:blipFill>
          <a:blip r:embed="rId7" cstate="print">
            <a:duotone>
              <a:prstClr val="black"/>
              <a:schemeClr val="accent1">
                <a:tint val="45000"/>
                <a:satMod val="400000"/>
              </a:schemeClr>
            </a:duotone>
          </a:blip>
          <a:stretch>
            <a:fillRect/>
          </a:stretch>
        </p:blipFill>
        <p:spPr>
          <a:xfrm>
            <a:off x="4260861" y="3439546"/>
            <a:ext cx="716280" cy="544830"/>
          </a:xfrm>
          <a:prstGeom prst="rect">
            <a:avLst/>
          </a:prstGeom>
        </p:spPr>
      </p:pic>
      <p:pic>
        <p:nvPicPr>
          <p:cNvPr id="11" name="Picture 10" descr="folder-icon-1.gif"/>
          <p:cNvPicPr>
            <a:picLocks noChangeAspect="1"/>
          </p:cNvPicPr>
          <p:nvPr/>
        </p:nvPicPr>
        <p:blipFill>
          <a:blip r:embed="rId7" cstate="print">
            <a:duotone>
              <a:prstClr val="black"/>
              <a:schemeClr val="accent2">
                <a:tint val="45000"/>
                <a:satMod val="400000"/>
              </a:schemeClr>
            </a:duotone>
          </a:blip>
          <a:stretch>
            <a:fillRect/>
          </a:stretch>
        </p:blipFill>
        <p:spPr>
          <a:xfrm>
            <a:off x="4387861" y="3617346"/>
            <a:ext cx="716280" cy="544830"/>
          </a:xfrm>
          <a:prstGeom prst="rect">
            <a:avLst/>
          </a:prstGeom>
        </p:spPr>
      </p:pic>
      <p:pic>
        <p:nvPicPr>
          <p:cNvPr id="12" name="Picture 11" descr="folder-icon-1.gif"/>
          <p:cNvPicPr>
            <a:picLocks noChangeAspect="1"/>
          </p:cNvPicPr>
          <p:nvPr/>
        </p:nvPicPr>
        <p:blipFill>
          <a:blip r:embed="rId7" cstate="print">
            <a:duotone>
              <a:prstClr val="black"/>
              <a:schemeClr val="accent6">
                <a:tint val="45000"/>
                <a:satMod val="400000"/>
              </a:schemeClr>
            </a:duotone>
          </a:blip>
          <a:stretch>
            <a:fillRect/>
          </a:stretch>
        </p:blipFill>
        <p:spPr>
          <a:xfrm>
            <a:off x="4514861" y="3769746"/>
            <a:ext cx="716280" cy="544830"/>
          </a:xfrm>
          <a:prstGeom prst="rect">
            <a:avLst/>
          </a:prstGeom>
        </p:spPr>
      </p:pic>
      <p:pic>
        <p:nvPicPr>
          <p:cNvPr id="13" name="Picture 12" descr="folder-icon-1.gif"/>
          <p:cNvPicPr>
            <a:picLocks noChangeAspect="1"/>
          </p:cNvPicPr>
          <p:nvPr/>
        </p:nvPicPr>
        <p:blipFill>
          <a:blip r:embed="rId7" cstate="print"/>
          <a:stretch>
            <a:fillRect/>
          </a:stretch>
        </p:blipFill>
        <p:spPr>
          <a:xfrm>
            <a:off x="5899161" y="3261746"/>
            <a:ext cx="716280" cy="544830"/>
          </a:xfrm>
          <a:prstGeom prst="rect">
            <a:avLst/>
          </a:prstGeom>
        </p:spPr>
      </p:pic>
      <p:pic>
        <p:nvPicPr>
          <p:cNvPr id="14" name="Picture 13" descr="folder-icon-1.gif"/>
          <p:cNvPicPr>
            <a:picLocks noChangeAspect="1"/>
          </p:cNvPicPr>
          <p:nvPr/>
        </p:nvPicPr>
        <p:blipFill>
          <a:blip r:embed="rId7" cstate="print">
            <a:duotone>
              <a:prstClr val="black"/>
              <a:schemeClr val="accent1">
                <a:tint val="45000"/>
                <a:satMod val="400000"/>
              </a:schemeClr>
            </a:duotone>
          </a:blip>
          <a:stretch>
            <a:fillRect/>
          </a:stretch>
        </p:blipFill>
        <p:spPr>
          <a:xfrm>
            <a:off x="5988061" y="3439546"/>
            <a:ext cx="716280" cy="544830"/>
          </a:xfrm>
          <a:prstGeom prst="rect">
            <a:avLst/>
          </a:prstGeom>
        </p:spPr>
      </p:pic>
      <p:pic>
        <p:nvPicPr>
          <p:cNvPr id="15" name="Picture 14" descr="folder-icon-1.gif"/>
          <p:cNvPicPr>
            <a:picLocks noChangeAspect="1"/>
          </p:cNvPicPr>
          <p:nvPr/>
        </p:nvPicPr>
        <p:blipFill>
          <a:blip r:embed="rId7" cstate="print">
            <a:duotone>
              <a:prstClr val="black"/>
              <a:schemeClr val="accent2">
                <a:tint val="45000"/>
                <a:satMod val="400000"/>
              </a:schemeClr>
            </a:duotone>
          </a:blip>
          <a:stretch>
            <a:fillRect/>
          </a:stretch>
        </p:blipFill>
        <p:spPr>
          <a:xfrm>
            <a:off x="6115061" y="3617346"/>
            <a:ext cx="716280" cy="544830"/>
          </a:xfrm>
          <a:prstGeom prst="rect">
            <a:avLst/>
          </a:prstGeom>
        </p:spPr>
      </p:pic>
      <p:pic>
        <p:nvPicPr>
          <p:cNvPr id="16" name="Picture 15" descr="folder-icon-1.gif"/>
          <p:cNvPicPr>
            <a:picLocks noChangeAspect="1"/>
          </p:cNvPicPr>
          <p:nvPr/>
        </p:nvPicPr>
        <p:blipFill>
          <a:blip r:embed="rId7" cstate="print">
            <a:duotone>
              <a:prstClr val="black"/>
              <a:schemeClr val="accent6">
                <a:tint val="45000"/>
                <a:satMod val="400000"/>
              </a:schemeClr>
            </a:duotone>
          </a:blip>
          <a:stretch>
            <a:fillRect/>
          </a:stretch>
        </p:blipFill>
        <p:spPr>
          <a:xfrm>
            <a:off x="6242061" y="3769746"/>
            <a:ext cx="716280" cy="544830"/>
          </a:xfrm>
          <a:prstGeom prst="rect">
            <a:avLst/>
          </a:prstGeom>
        </p:spPr>
      </p:pic>
      <p:sp>
        <p:nvSpPr>
          <p:cNvPr id="17" name="TextBox 16"/>
          <p:cNvSpPr txBox="1"/>
          <p:nvPr/>
        </p:nvSpPr>
        <p:spPr>
          <a:xfrm>
            <a:off x="2482850" y="1638300"/>
            <a:ext cx="4546600" cy="369332"/>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l-GR" dirty="0" smtClean="0"/>
              <a:t>Οριζόντια οργάνωση κατά καθηγητή</a:t>
            </a:r>
            <a:endParaRPr lang="el-GR"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childTnLst>
                          </p:cTn>
                        </p:par>
                        <p:par>
                          <p:cTn id="24" fill="hold">
                            <p:stCondLst>
                              <p:cond delay="7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par>
                          <p:cTn id="28" fill="hold">
                            <p:stCondLst>
                              <p:cond delay="8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p:stCondLst>
                              <p:cond delay="90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childTnLst>
                          </p:cTn>
                        </p:par>
                        <p:par>
                          <p:cTn id="36" fill="hold">
                            <p:stCondLst>
                              <p:cond delay="10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childTnLst>
                          </p:cTn>
                        </p:par>
                        <p:par>
                          <p:cTn id="40" fill="hold">
                            <p:stCondLst>
                              <p:cond delay="110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childTnLst>
                                </p:cTn>
                              </p:par>
                            </p:childTnLst>
                          </p:cTn>
                        </p:par>
                        <p:par>
                          <p:cTn id="44" fill="hold">
                            <p:stCondLst>
                              <p:cond delay="12000"/>
                            </p:stCondLst>
                            <p:childTnLst>
                              <p:par>
                                <p:cTn id="45" presetID="10"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childTnLst>
                                </p:cTn>
                              </p:par>
                            </p:childTnLst>
                          </p:cTn>
                        </p:par>
                        <p:par>
                          <p:cTn id="48" fill="hold">
                            <p:stCondLst>
                              <p:cond delay="13000"/>
                            </p:stCondLst>
                            <p:childTnLst>
                              <p:par>
                                <p:cTn id="49" presetID="10" presetClass="entr" presetSubtype="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childTnLst>
                                </p:cTn>
                              </p:par>
                            </p:childTnLst>
                          </p:cTn>
                        </p:par>
                        <p:par>
                          <p:cTn id="52" fill="hold">
                            <p:stCondLst>
                              <p:cond delay="14000"/>
                            </p:stCondLst>
                            <p:childTnLst>
                              <p:par>
                                <p:cTn id="53" presetID="10"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childTnLst>
                                </p:cTn>
                              </p:par>
                            </p:childTnLst>
                          </p:cTn>
                        </p:par>
                        <p:par>
                          <p:cTn id="56" fill="hold">
                            <p:stCondLst>
                              <p:cond delay="15000"/>
                            </p:stCondLst>
                            <p:childTnLst>
                              <p:par>
                                <p:cTn id="57" presetID="10" presetClass="entr" presetSubtype="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l-GR" sz="3200" dirty="0" smtClean="0"/>
              <a:t>Αξιοποίηση </a:t>
            </a:r>
            <a:r>
              <a:rPr lang="en-US" sz="3200" dirty="0" smtClean="0"/>
              <a:t>e-mail</a:t>
            </a:r>
            <a:r>
              <a:rPr lang="el-GR" sz="3200" dirty="0" smtClean="0"/>
              <a:t>...</a:t>
            </a:r>
            <a:endParaRPr lang="el-GR" sz="3200" dirty="0"/>
          </a:p>
        </p:txBody>
      </p:sp>
      <p:graphicFrame>
        <p:nvGraphicFramePr>
          <p:cNvPr id="18" name="Diagram 17"/>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Down Arrow 18"/>
          <p:cNvSpPr/>
          <p:nvPr/>
        </p:nvSpPr>
        <p:spPr>
          <a:xfrm>
            <a:off x="4254500" y="5359400"/>
            <a:ext cx="635000" cy="406400"/>
          </a:xfrm>
          <a:prstGeom prst="downArrow">
            <a:avLst/>
          </a:prstGeom>
        </p:spPr>
        <p:style>
          <a:lnRef idx="0">
            <a:schemeClr val="lt1">
              <a:hueOff val="0"/>
              <a:satOff val="0"/>
              <a:lumOff val="0"/>
              <a:alphaOff val="0"/>
            </a:schemeClr>
          </a:lnRef>
          <a:fillRef idx="3">
            <a:schemeClr val="accent3">
              <a:tint val="40000"/>
              <a:hueOff val="0"/>
              <a:satOff val="0"/>
              <a:lumOff val="0"/>
              <a:alphaOff val="0"/>
            </a:schemeClr>
          </a:fillRef>
          <a:effectRef idx="3">
            <a:schemeClr val="accent3">
              <a:tint val="40000"/>
              <a:hueOff val="0"/>
              <a:satOff val="0"/>
              <a:lumOff val="0"/>
              <a:alphaOff val="0"/>
            </a:schemeClr>
          </a:effectRef>
          <a:fontRef idx="minor">
            <a:schemeClr val="dk1">
              <a:hueOff val="0"/>
              <a:satOff val="0"/>
              <a:lumOff val="0"/>
              <a:alphaOff val="0"/>
            </a:schemeClr>
          </a:fontRef>
        </p:style>
      </p:sp>
      <p:sp>
        <p:nvSpPr>
          <p:cNvPr id="20" name="TextBox 19"/>
          <p:cNvSpPr txBox="1"/>
          <p:nvPr/>
        </p:nvSpPr>
        <p:spPr>
          <a:xfrm>
            <a:off x="2813050" y="5905500"/>
            <a:ext cx="3517900" cy="369332"/>
          </a:xfrm>
          <a:prstGeom prst="rect">
            <a:avLst/>
          </a:prstGeom>
          <a:noFill/>
        </p:spPr>
        <p:txBody>
          <a:bodyPr wrap="square" rtlCol="0">
            <a:spAutoFit/>
          </a:bodyPr>
          <a:lstStyle/>
          <a:p>
            <a:pPr algn="ctr"/>
            <a:r>
              <a:rPr lang="el-G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Ομαδική αλληλογραφία</a:t>
            </a:r>
            <a:endParaRPr lang="el-G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2050" name="Picture 2" descr="http://t0.gstatic.com/images?q=tbn:ANd9GcQKU6xR2hg5m2t0MU1QN_2LL8GBCPp7eN5ZS21exPDizTMBal4fEA"/>
          <p:cNvPicPr>
            <a:picLocks noChangeAspect="1" noChangeArrowheads="1"/>
          </p:cNvPicPr>
          <p:nvPr/>
        </p:nvPicPr>
        <p:blipFill>
          <a:blip r:embed="rId7" cstate="print"/>
          <a:srcRect/>
          <a:stretch>
            <a:fillRect/>
          </a:stretch>
        </p:blipFill>
        <p:spPr bwMode="auto">
          <a:xfrm>
            <a:off x="1701800" y="5770563"/>
            <a:ext cx="1010951" cy="7572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2" name="Picture 4" descr="http://t2.gstatic.com/images?q=tbn:ANd9GcTrlbTU97jgKuB70BMcI7P6Zt8P5cPA3EYivgDNDQeUZtf3KKgu"/>
          <p:cNvPicPr>
            <a:picLocks noChangeAspect="1" noChangeArrowheads="1"/>
          </p:cNvPicPr>
          <p:nvPr/>
        </p:nvPicPr>
        <p:blipFill>
          <a:blip r:embed="rId8" cstate="print"/>
          <a:srcRect/>
          <a:stretch>
            <a:fillRect/>
          </a:stretch>
        </p:blipFill>
        <p:spPr bwMode="auto">
          <a:xfrm>
            <a:off x="6556375" y="5638800"/>
            <a:ext cx="949325" cy="949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childTnLst>
                                </p:cTn>
                              </p:par>
                              <p:par>
                                <p:cTn id="20" presetID="10" presetClass="entr" presetSubtype="0" fill="hold" nodeType="with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l-GR" sz="3200" dirty="0" smtClean="0"/>
              <a:t>Αξιοποίηση Διαδικτύου...</a:t>
            </a:r>
            <a:endParaRPr lang="el-GR" sz="3200" dirty="0"/>
          </a:p>
        </p:txBody>
      </p:sp>
      <p:graphicFrame>
        <p:nvGraphicFramePr>
          <p:cNvPr id="8" name="Diagram 7"/>
          <p:cNvGraphicFramePr/>
          <p:nvPr/>
        </p:nvGraphicFramePr>
        <p:xfrm>
          <a:off x="393700" y="1397000"/>
          <a:ext cx="8382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l-GR" sz="3200" dirty="0" smtClean="0"/>
              <a:t>Πηγές παρουσίασης</a:t>
            </a:r>
            <a:endParaRPr lang="el-GR" sz="3200" dirty="0"/>
          </a:p>
        </p:txBody>
      </p:sp>
      <p:sp>
        <p:nvSpPr>
          <p:cNvPr id="4" name="TextBox 3"/>
          <p:cNvSpPr txBox="1"/>
          <p:nvPr/>
        </p:nvSpPr>
        <p:spPr>
          <a:xfrm>
            <a:off x="546100" y="1308101"/>
            <a:ext cx="7950200" cy="4893647"/>
          </a:xfrm>
          <a:prstGeom prst="rect">
            <a:avLst/>
          </a:prstGeom>
          <a:noFill/>
        </p:spPr>
        <p:txBody>
          <a:bodyPr wrap="square" rtlCol="0">
            <a:spAutoFit/>
          </a:bodyPr>
          <a:lstStyle/>
          <a:p>
            <a:pPr>
              <a:buFont typeface="Arial" pitchFamily="34" charset="0"/>
              <a:buChar char="•"/>
            </a:pPr>
            <a:r>
              <a:rPr lang="en-US" sz="1200" dirty="0" smtClean="0">
                <a:hlinkClick r:id="rId2"/>
              </a:rPr>
              <a:t>http://www.conceptum.gr/ib-faq.php</a:t>
            </a:r>
            <a:endParaRPr lang="el-GR" sz="1200" dirty="0" smtClean="0"/>
          </a:p>
          <a:p>
            <a:pPr>
              <a:buFont typeface="Arial" pitchFamily="34" charset="0"/>
              <a:buChar char="•"/>
            </a:pPr>
            <a:r>
              <a:rPr lang="en-US" sz="1200" dirty="0" smtClean="0">
                <a:hlinkClick r:id="rId3"/>
              </a:rPr>
              <a:t>http://www.b2bexperts.gr/documents/faq.html</a:t>
            </a:r>
            <a:endParaRPr lang="el-GR" sz="1200" dirty="0" smtClean="0"/>
          </a:p>
          <a:p>
            <a:pPr>
              <a:buFont typeface="Arial" pitchFamily="34" charset="0"/>
              <a:buChar char="•"/>
            </a:pPr>
            <a:r>
              <a:rPr lang="en-US" sz="1200" dirty="0" smtClean="0">
                <a:hlinkClick r:id="rId4"/>
              </a:rPr>
              <a:t>http://dide.ilei.sch.gr/keplinet/ed/d25_mar_2009.phphttp://www.scribd.com/doc/30429490/</a:t>
            </a:r>
            <a:endParaRPr lang="el-GR" sz="1200" dirty="0" smtClean="0"/>
          </a:p>
          <a:p>
            <a:pPr>
              <a:buFont typeface="Arial" pitchFamily="34" charset="0"/>
              <a:buChar char="•"/>
            </a:pPr>
            <a:r>
              <a:rPr lang="en-US" sz="1200" dirty="0" smtClean="0">
                <a:hlinkClick r:id="rId5"/>
              </a:rPr>
              <a:t>http://www.amphi.com/departments/technology/whiteboard/lessonplans.html</a:t>
            </a:r>
            <a:endParaRPr lang="el-GR" sz="1200" dirty="0" smtClean="0"/>
          </a:p>
          <a:p>
            <a:pPr>
              <a:buFont typeface="Arial" pitchFamily="34" charset="0"/>
              <a:buChar char="•"/>
            </a:pPr>
            <a:r>
              <a:rPr lang="en-US" sz="1200" dirty="0" smtClean="0">
                <a:hlinkClick r:id="rId6"/>
              </a:rPr>
              <a:t>http://www.teachers.tv/videos/top-tips</a:t>
            </a:r>
            <a:endParaRPr lang="el-GR" sz="1200" dirty="0" smtClean="0"/>
          </a:p>
          <a:p>
            <a:pPr>
              <a:buFont typeface="Arial" pitchFamily="34" charset="0"/>
              <a:buChar char="•"/>
            </a:pPr>
            <a:r>
              <a:rPr lang="en-US" sz="1200" dirty="0" smtClean="0">
                <a:hlinkClick r:id="rId7"/>
              </a:rPr>
              <a:t>https://docs.google.com/present/view?id=dhn2vcv5_106c9fm8j</a:t>
            </a:r>
            <a:endParaRPr lang="el-GR" sz="1200" dirty="0" smtClean="0"/>
          </a:p>
          <a:p>
            <a:pPr>
              <a:buFont typeface="Arial" pitchFamily="34" charset="0"/>
              <a:buChar char="•"/>
            </a:pPr>
            <a:r>
              <a:rPr lang="en-US" sz="1200" dirty="0" smtClean="0">
                <a:hlinkClick r:id="rId8"/>
              </a:rPr>
              <a:t>http://bodmas.org/blog/ilt-ideas/48-things-to-do-with-an-interactive-whiteboard/</a:t>
            </a:r>
            <a:endParaRPr lang="el-GR" sz="1200" dirty="0" smtClean="0"/>
          </a:p>
          <a:p>
            <a:pPr>
              <a:buFont typeface="Arial" pitchFamily="34" charset="0"/>
              <a:buChar char="•"/>
            </a:pPr>
            <a:r>
              <a:rPr lang="el-GR" sz="1200" dirty="0" smtClean="0"/>
              <a:t>Βιβλίο : </a:t>
            </a:r>
            <a:r>
              <a:rPr lang="en-US" sz="1200" i="1" dirty="0" smtClean="0"/>
              <a:t>The Interactive Whiteboard Revolution: Teaching with IWBs</a:t>
            </a:r>
            <a:r>
              <a:rPr lang="el-GR" sz="1200" i="1" dirty="0" smtClean="0"/>
              <a:t> </a:t>
            </a:r>
            <a:r>
              <a:rPr lang="el-GR" sz="1200" dirty="0" smtClean="0"/>
              <a:t>, διαθέσιμο </a:t>
            </a:r>
            <a:r>
              <a:rPr lang="en-US" sz="1200" dirty="0" smtClean="0">
                <a:hlinkClick r:id="rId9"/>
              </a:rPr>
              <a:t>http://books.google.gr/books?id=XU7NzGpb_-UC&amp;pg=PA21&amp;lpg=PA21&amp;dq=teaching+methods+with+IWB&amp;source=bl&amp;ots=lKWLOsJBqB&amp;sig=me50rZw7oc1A1J_TCybHf--uOq4&amp;hl=el&amp;ei=C0RYTfWZC4fusgbw4qSmCw&amp;sa=X&amp;oi=book_result&amp;ct=result&amp;resnum=5&amp;sqi=2&amp;ved=0CEIQ6AEwBA#v=onepage&amp;q=teaching%20methods%20with%20IWB&amp;f=false</a:t>
            </a:r>
            <a:r>
              <a:rPr lang="el-GR" sz="1200" dirty="0" smtClean="0"/>
              <a:t> </a:t>
            </a:r>
          </a:p>
          <a:p>
            <a:pPr>
              <a:buFont typeface="Arial" pitchFamily="34" charset="0"/>
              <a:buChar char="•"/>
            </a:pPr>
            <a:r>
              <a:rPr lang="en-US" sz="1200" i="1" dirty="0" smtClean="0"/>
              <a:t>Teaching for scientific literacy with an interactive whiteboard</a:t>
            </a:r>
            <a:r>
              <a:rPr lang="el-GR" sz="1200" dirty="0" smtClean="0"/>
              <a:t>, διαθέσιμο, : </a:t>
            </a:r>
            <a:r>
              <a:rPr lang="en-US" sz="1200" dirty="0" smtClean="0">
                <a:hlinkClick r:id="rId10"/>
              </a:rPr>
              <a:t>http://findarticles.com/p/articles/mi_6957/is_4_54/ai_n31161066/?tag=content;col1</a:t>
            </a:r>
            <a:r>
              <a:rPr lang="el-GR" sz="1200" dirty="0" smtClean="0"/>
              <a:t> </a:t>
            </a:r>
          </a:p>
          <a:p>
            <a:pPr>
              <a:buFont typeface="Arial" pitchFamily="34" charset="0"/>
              <a:buChar char="•"/>
            </a:pPr>
            <a:r>
              <a:rPr lang="en-US" sz="1200" i="1" dirty="0" smtClean="0"/>
              <a:t>Interactive Whiteboard RESEARCH LITERATURE</a:t>
            </a:r>
            <a:r>
              <a:rPr lang="el-GR" sz="1200" i="1" dirty="0" smtClean="0"/>
              <a:t> </a:t>
            </a:r>
            <a:r>
              <a:rPr lang="el-GR" sz="1200" dirty="0" smtClean="0"/>
              <a:t>, διαθέσιμο : </a:t>
            </a:r>
            <a:r>
              <a:rPr lang="en-US" sz="1200" dirty="0" smtClean="0">
                <a:hlinkClick r:id="rId11"/>
              </a:rPr>
              <a:t>http://www.iwbmaths.co.uk/Research/Pedagogy%20-%20Interactivity.html</a:t>
            </a:r>
            <a:endParaRPr lang="el-GR" sz="1200" dirty="0" smtClean="0"/>
          </a:p>
          <a:p>
            <a:pPr>
              <a:buFont typeface="Arial" pitchFamily="34" charset="0"/>
              <a:buChar char="•"/>
            </a:pPr>
            <a:r>
              <a:rPr lang="el-GR" sz="1200" dirty="0" err="1" smtClean="0"/>
              <a:t>Αλιβίζος</a:t>
            </a:r>
            <a:r>
              <a:rPr lang="el-GR" sz="1200" dirty="0" smtClean="0"/>
              <a:t> Σοφός , Επίκουρος Καθηγητής ΠΣΔΕ Αιγαίου , </a:t>
            </a:r>
            <a:r>
              <a:rPr lang="el-GR" sz="1200" i="1" dirty="0" err="1" smtClean="0"/>
              <a:t>Διαδραστικός</a:t>
            </a:r>
            <a:r>
              <a:rPr lang="el-GR" sz="1200" i="1" dirty="0" smtClean="0"/>
              <a:t> Πίνακας, διαθέσιμο  : </a:t>
            </a:r>
            <a:r>
              <a:rPr lang="en-US" sz="1200" dirty="0" smtClean="0">
                <a:hlinkClick r:id="rId12"/>
              </a:rPr>
              <a:t>http://www.pre.aegean.gr/Documents/StuffFiles/lsofos/%CE%A3%CE%BF%CF%86%CF%8C%CF%82%20%CE%94%CE%B9%CE%B1%CE%B4%CF%81%CE%B1%CF%83%CF%84%CE%B9%CE%BA%CF%8C%CF%82%20%CE%A0%CE%AF%CE%BD%CE%B1%CE%BA%CE%B1%CF%82.pdf</a:t>
            </a:r>
            <a:endParaRPr lang="el-GR" sz="1200" dirty="0" smtClean="0"/>
          </a:p>
          <a:p>
            <a:pPr>
              <a:buFont typeface="Arial" pitchFamily="34" charset="0"/>
              <a:buChar char="•"/>
            </a:pPr>
            <a:r>
              <a:rPr lang="el-GR" sz="1200" i="1" dirty="0" smtClean="0"/>
              <a:t>Ο </a:t>
            </a:r>
            <a:r>
              <a:rPr lang="el-GR" sz="1200" i="1" dirty="0" err="1" smtClean="0"/>
              <a:t>Διαδραστικός</a:t>
            </a:r>
            <a:r>
              <a:rPr lang="el-GR" sz="1200" i="1" dirty="0" smtClean="0"/>
              <a:t> Πίνακας στη Σχολική Τάξη Παιδαγωγικές προσεγγίσεις‐ διδακτικές εφαρμογές</a:t>
            </a:r>
          </a:p>
          <a:p>
            <a:r>
              <a:rPr lang="el-GR" sz="1200" i="1" dirty="0" smtClean="0"/>
              <a:t>ΜΕΡΟΣ Α: ΘΕΩΡΗΤΙΚΟ ΠΛΑΙΣΙΟ </a:t>
            </a:r>
            <a:r>
              <a:rPr lang="el-GR" sz="1200" dirty="0" smtClean="0"/>
              <a:t>, διαθέσιμο : </a:t>
            </a:r>
            <a:r>
              <a:rPr lang="en-US" sz="1200" dirty="0" smtClean="0">
                <a:hlinkClick r:id="rId13"/>
              </a:rPr>
              <a:t>http://www.scribd.com/doc/41749474/%CE%94%CE%99%CE%91%CE%94%CE%A1%CE%91%CE%A3%CE%A4%CE%99%CE%9A%CE%9F%CE%99-%CE%A0%CE%99%CE%9D%CE%91%CE%9A%CE%95%CE%A3-%CE%98%CE%95%CE%A9%CE%A1%CE%99%CE%91</a:t>
            </a:r>
            <a:endParaRPr lang="el-GR" sz="1200" dirty="0" smtClean="0"/>
          </a:p>
        </p:txBody>
      </p:sp>
    </p:spTree>
  </p:cSld>
  <p:clrMapOvr>
    <a:masterClrMapping/>
  </p:clrMapOvr>
  <p:transition>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PRESENTER_VERSION" val="6"/>
  <p:tag name="ARTICULATE_PROJECT_OPEN" val="0"/>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Οι Διαδραστικοί Πίνακες&amp;#x0D;&amp;#x0A; στη σύγχρονη διδακτική πρακτική .&amp;quot;&quot;/&gt;&lt;property id=&quot;20307&quot; value=&quot;269&quot;/&gt;&lt;/object&gt;&lt;object type=&quot;3&quot; unique_id=&quot;10006&quot;&gt;&lt;property id=&quot;20148&quot; value=&quot;5&quot;/&gt;&lt;property id=&quot;20300&quot; value=&quot;Slide 6 - &amp;quot;Τι είναι ο Διαδραστικός Πίνακας;&amp;quot;&quot;/&gt;&lt;property id=&quot;20307&quot; value=&quot;257&quot;/&gt;&lt;/object&gt;&lt;object type=&quot;3&quot; unique_id=&quot;10007&quot;&gt;&lt;property id=&quot;20148&quot; value=&quot;5&quot;/&gt;&lt;property id=&quot;20300&quot; value=&quot;Slide 16&quot;/&gt;&lt;property id=&quot;20307&quot; value=&quot;256&quot;/&gt;&lt;/object&gt;&lt;object type=&quot;3&quot; unique_id=&quot;10122&quot;&gt;&lt;property id=&quot;20148&quot; value=&quot;5&quot;/&gt;&lt;property id=&quot;20300&quot; value=&quot;Slide 7 - &amp;quot;Τι είναι ο Διαδραστικός Πίνακας;&amp;quot;&quot;/&gt;&lt;property id=&quot;20307&quot; value=&quot;270&quot;/&gt;&lt;/object&gt;&lt;object type=&quot;3&quot; unique_id=&quot;10198&quot;&gt;&lt;property id=&quot;20148&quot; value=&quot;5&quot;/&gt;&lt;property id=&quot;20300&quot; value=&quot;Slide 8 - &amp;quot;Τύποι Διαδραστικού Πίνακα&amp;quot;&quot;/&gt;&lt;property id=&quot;20307&quot; value=&quot;271&quot;/&gt;&lt;/object&gt;&lt;object type=&quot;3&quot; unique_id=&quot;10199&quot;&gt;&lt;property id=&quot;20148&quot; value=&quot;5&quot;/&gt;&lt;property id=&quot;20300&quot; value=&quot;Slide 9 - &amp;quot;Τύποι Διαδραστικού Πίνακα&amp;quot;&quot;/&gt;&lt;property id=&quot;20307&quot; value=&quot;272&quot;/&gt;&lt;/object&gt;&lt;object type=&quot;3&quot; unique_id=&quot;10251&quot;&gt;&lt;property id=&quot;20148&quot; value=&quot;5&quot;/&gt;&lt;property id=&quot;20300&quot; value=&quot;Slide 10 - &amp;quot;Τύποι Διαδραστικού Πίνακα&amp;quot;&quot;/&gt;&lt;property id=&quot;20307&quot; value=&quot;273&quot;/&gt;&lt;/object&gt;&lt;object type=&quot;3&quot; unique_id=&quot;10414&quot;&gt;&lt;property id=&quot;20148&quot; value=&quot;5&quot;/&gt;&lt;property id=&quot;20300&quot; value=&quot;Slide 11 - &amp;quot;Τύποι Διαδραστικού Πίνακα&amp;quot;&quot;/&gt;&lt;property id=&quot;20307&quot; value=&quot;274&quot;/&gt;&lt;/object&gt;&lt;object type=&quot;3&quot; unique_id=&quot;10415&quot;&gt;&lt;property id=&quot;20148&quot; value=&quot;5&quot;/&gt;&lt;property id=&quot;20300&quot; value=&quot;Slide 12 - &amp;quot;Μερικά ερωτήματα...&amp;quot;&quot;/&gt;&lt;property id=&quot;20307&quot; value=&quot;275&quot;/&gt;&lt;/object&gt;&lt;object type=&quot;3&quot; unique_id=&quot;10476&quot;&gt;&lt;property id=&quot;20148&quot; value=&quot;5&quot;/&gt;&lt;property id=&quot;20300&quot; value=&quot;Slide 15 - &amp;quot;Στόχοι κατά τη χρήση του Δ.Π.&amp;quot;&quot;/&gt;&lt;property id=&quot;20307&quot; value=&quot;276&quot;/&gt;&lt;/object&gt;&lt;object type=&quot;3&quot; unique_id=&quot;10750&quot;&gt;&lt;property id=&quot;20148&quot; value=&quot;5&quot;/&gt;&lt;property id=&quot;20300&quot; value=&quot;Slide 17&quot;/&gt;&lt;property id=&quot;20307&quot; value=&quot;277&quot;/&gt;&lt;/object&gt;&lt;object type=&quot;3&quot; unique_id=&quot;10751&quot;&gt;&lt;property id=&quot;20148&quot; value=&quot;5&quot;/&gt;&lt;property id=&quot;20300&quot; value=&quot;Slide 18&quot;/&gt;&lt;property id=&quot;20307&quot; value=&quot;278&quot;/&gt;&lt;/object&gt;&lt;object type=&quot;3&quot; unique_id=&quot;10844&quot;&gt;&lt;property id=&quot;20148&quot; value=&quot;5&quot;/&gt;&lt;property id=&quot;20300&quot; value=&quot;Slide 19&quot;/&gt;&lt;property id=&quot;20307&quot; value=&quot;279&quot;/&gt;&lt;/object&gt;&lt;object type=&quot;3&quot; unique_id=&quot;10917&quot;&gt;&lt;property id=&quot;20148&quot; value=&quot;5&quot;/&gt;&lt;property id=&quot;20300&quot; value=&quot;Slide 20&quot;/&gt;&lt;property id=&quot;20307&quot; value=&quot;280&quot;/&gt;&lt;/object&gt;&lt;object type=&quot;3&quot; unique_id=&quot;10993&quot;&gt;&lt;property id=&quot;20148&quot; value=&quot;5&quot;/&gt;&lt;property id=&quot;20300&quot; value=&quot;Slide 21 - &amp;quot;Επίπεδα χρήσης του Δ.Π.&amp;quot;&quot;/&gt;&lt;property id=&quot;20307&quot; value=&quot;281&quot;/&gt;&lt;/object&gt;&lt;object type=&quot;3&quot; unique_id=&quot;11181&quot;&gt;&lt;property id=&quot;20148&quot; value=&quot;5&quot;/&gt;&lt;property id=&quot;20300&quot; value=&quot;Slide 22 - &amp;quot;Απλές Διαδραστικές Τεχνικές&amp;quot;&quot;/&gt;&lt;property id=&quot;20307&quot; value=&quot;283&quot;/&gt;&lt;/object&gt;&lt;object type=&quot;3&quot; unique_id=&quot;12081&quot;&gt;&lt;property id=&quot;20148&quot; value=&quot;5&quot;/&gt;&lt;property id=&quot;20300&quot; value=&quot;Slide 3 - &amp;quot;Πριν                                             μετά...&amp;quot;&quot;/&gt;&lt;property id=&quot;20307&quot; value=&quot;289&quot;/&gt;&lt;/object&gt;&lt;object type=&quot;3&quot; unique_id=&quot;12105&quot;&gt;&lt;property id=&quot;20148&quot; value=&quot;5&quot;/&gt;&lt;property id=&quot;20300&quot; value=&quot;Slide 4 - &amp;quot;Μην πανικοβάλεστε....&amp;quot;&quot;/&gt;&lt;property id=&quot;20307&quot; value=&quot;290&quot;/&gt;&lt;/object&gt;&lt;object type=&quot;3&quot; unique_id=&quot;12418&quot;&gt;&lt;property id=&quot;20148&quot; value=&quot;5&quot;/&gt;&lt;property id=&quot;20300&quot; value=&quot;Slide 5 - &amp;quot;Η επόμενη μέρα...&amp;quot;&quot;/&gt;&lt;property id=&quot;20307&quot; value=&quot;291&quot;/&gt;&lt;/object&gt;&lt;object type=&quot;3&quot; unique_id=&quot;12772&quot;&gt;&lt;property id=&quot;20148&quot; value=&quot;5&quot;/&gt;&lt;property id=&quot;20300&quot; value=&quot;Slide 24 - &amp;quot;Υλοποίηση διδακτικών προσεγγίσεων&amp;quot;&quot;/&gt;&lt;property id=&quot;20307&quot; value=&quot;293&quot;/&gt;&lt;/object&gt;&lt;object type=&quot;3&quot; unique_id=&quot;13007&quot;&gt;&lt;property id=&quot;20148&quot; value=&quot;5&quot;/&gt;&lt;property id=&quot;20300&quot; value=&quot;Slide 25 - &amp;quot;Υλοποίηση διδακτικών προσεγγίσεων&amp;quot;&quot;/&gt;&lt;property id=&quot;20307&quot; value=&quot;294&quot;/&gt;&lt;/object&gt;&lt;object type=&quot;3&quot; unique_id=&quot;13413&quot;&gt;&lt;property id=&quot;20148&quot; value=&quot;5&quot;/&gt;&lt;property id=&quot;20300&quot; value=&quot;Slide 23 - &amp;quot;Οδηγός επιβίωσης...&amp;quot;&quot;/&gt;&lt;property id=&quot;20307&quot; value=&quot;295&quot;/&gt;&lt;/object&gt;&lt;object type=&quot;3&quot; unique_id=&quot;13862&quot;&gt;&lt;property id=&quot;20148&quot; value=&quot;5&quot;/&gt;&lt;property id=&quot;20300&quot; value=&quot;Slide 30 - &amp;quot;Προετοιμασία...Σχεδιασμός μαθήματος: Γενική Μέθοδος&amp;quot;&quot;/&gt;&lt;property id=&quot;20307&quot; value=&quot;296&quot;/&gt;&lt;/object&gt;&lt;object type=&quot;3&quot; unique_id=&quot;13863&quot;&gt;&lt;property id=&quot;20148&quot; value=&quot;5&quot;/&gt;&lt;property id=&quot;20300&quot; value=&quot;Slide 31 - &amp;quot;Μεταφορά και οργάνωση...&amp;quot;&quot;/&gt;&lt;property id=&quot;20307&quot; value=&quot;297&quot;/&gt;&lt;/object&gt;&lt;object type=&quot;3&quot; unique_id=&quot;14014&quot;&gt;&lt;property id=&quot;20148&quot; value=&quot;5&quot;/&gt;&lt;property id=&quot;20300&quot; value=&quot;Slide 32 - &amp;quot;Μεταφορά και οργάνωση...&amp;quot;&quot;/&gt;&lt;property id=&quot;20307&quot; value=&quot;298&quot;/&gt;&lt;/object&gt;&lt;object type=&quot;3&quot; unique_id=&quot;14375&quot;&gt;&lt;property id=&quot;20148&quot; value=&quot;5&quot;/&gt;&lt;property id=&quot;20300&quot; value=&quot;Slide 13 - &amp;quot;Χαρακτηριστικά του Διαδραστικού Πίνακα ως Εκπαιδευτικό Εργαλείο&amp;quot;&quot;/&gt;&lt;property id=&quot;20307&quot; value=&quot;299&quot;/&gt;&lt;/object&gt;&lt;object type=&quot;3&quot; unique_id=&quot;14376&quot;&gt;&lt;property id=&quot;20148&quot; value=&quot;5&quot;/&gt;&lt;property id=&quot;20300&quot; value=&quot;Slide 14 - &amp;quot;Χαρακτηριστικά του Διαδραστικού Πίνακα ως Εκπαιδευτικό Εργαλείο&amp;quot;&quot;/&gt;&lt;property id=&quot;20307&quot; value=&quot;300&quot;/&gt;&lt;/object&gt;&lt;object type=&quot;3&quot; unique_id=&quot;14594&quot;&gt;&lt;property id=&quot;20148&quot; value=&quot;5&quot;/&gt;&lt;property id=&quot;20300&quot; value=&quot;Slide 26 - &amp;quot;Συνεργατικές Τεχνικές&amp;quot;&quot;/&gt;&lt;property id=&quot;20307&quot; value=&quot;301&quot;/&gt;&lt;/object&gt;&lt;object type=&quot;3&quot; unique_id=&quot;14595&quot;&gt;&lt;property id=&quot;20148&quot; value=&quot;5&quot;/&gt;&lt;property id=&quot;20300&quot; value=&quot;Slide 27 - &amp;quot;Συνεργατικές Τεχνικές&amp;quot;&quot;/&gt;&lt;property id=&quot;20307&quot; value=&quot;302&quot;/&gt;&lt;/object&gt;&lt;object type=&quot;3&quot; unique_id=&quot;14992&quot;&gt;&lt;property id=&quot;20148&quot; value=&quot;5&quot;/&gt;&lt;property id=&quot;20300&quot; value=&quot;Slide 2 - &amp;quot;Δράση Π-78&amp;quot;&quot;/&gt;&lt;property id=&quot;20307&quot; value=&quot;303&quot;/&gt;&lt;/object&gt;&lt;object type=&quot;3&quot; unique_id=&quot;14993&quot;&gt;&lt;property id=&quot;20148&quot; value=&quot;5&quot;/&gt;&lt;property id=&quot;20300&quot; value=&quot;Slide 33 - &amp;quot;Αξιοποίηση e-mail...&amp;quot;&quot;/&gt;&lt;property id=&quot;20307&quot; value=&quot;304&quot;/&gt;&lt;/object&gt;&lt;object type=&quot;3&quot; unique_id=&quot;15274&quot;&gt;&lt;property id=&quot;20148&quot; value=&quot;5&quot;/&gt;&lt;property id=&quot;20300&quot; value=&quot;Slide 28 - &amp;quot;Συνεργατικές Τεχνικές&amp;quot;&quot;/&gt;&lt;property id=&quot;20307&quot; value=&quot;305&quot;/&gt;&lt;/object&gt;&lt;object type=&quot;3&quot; unique_id=&quot;15275&quot;&gt;&lt;property id=&quot;20148&quot; value=&quot;5&quot;/&gt;&lt;property id=&quot;20300&quot; value=&quot;Slide 29 - &amp;quot;Συνεργατικές Τεχνικές&amp;quot;&quot;/&gt;&lt;property id=&quot;20307&quot; value=&quot;306&quot;/&gt;&lt;/object&gt;&lt;object type=&quot;3&quot; unique_id=&quot;15313&quot;&gt;&lt;property id=&quot;20148&quot; value=&quot;5&quot;/&gt;&lt;property id=&quot;20300&quot; value=&quot;Slide 34 - &amp;quot;Αξιοποίηση Διαδικτύου...&amp;quot;&quot;/&gt;&lt;property id=&quot;20307&quot; value=&quot;307&quot;/&gt;&lt;/object&gt;&lt;object type=&quot;3&quot; unique_id=&quot;15638&quot;&gt;&lt;property id=&quot;20148&quot; value=&quot;5&quot;/&gt;&lt;property id=&quot;20300&quot; value=&quot;Slide 35 - &amp;quot;Πηγές παρουσίασης&amp;quot;&quot;/&gt;&lt;property id=&quot;20307&quot; value=&quot;308&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HistoryMonthPresentatio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0" ma:contentTypeDescription="Create a new document." ma:contentTypeScope="" ma:versionID="b6358c8e9ccf10d22debe3a56dce56ac"/>
</file>

<file path=customXml/itemProps1.xml><?xml version="1.0" encoding="utf-8"?>
<ds:datastoreItem xmlns:ds="http://schemas.openxmlformats.org/officeDocument/2006/customXml" ds:itemID="{53CAE980-492A-4C6E-B138-598EA0BED2A4}">
  <ds:schemaRefs>
    <ds:schemaRef ds:uri="http://schemas.microsoft.com/sharepoint/v3/contenttype/forms"/>
  </ds:schemaRefs>
</ds:datastoreItem>
</file>

<file path=customXml/itemProps2.xml><?xml version="1.0" encoding="utf-8"?>
<ds:datastoreItem xmlns:ds="http://schemas.openxmlformats.org/officeDocument/2006/customXml" ds:itemID="{656B0F25-E68F-49C8-ABCA-72EFED92DA1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A291592-A34A-49A4-B038-556240655BC9}">
  <ds:schemaRefs>
    <ds:schemaRef ds:uri="http://schemas.microsoft.com/office/2006/metadata/contentType"/>
    <ds:schemaRef ds:uri="http://schemas.microsoft.com/office/2006/metadata/properties/metaAttributes"/>
  </ds:schemaRefs>
</ds:datastoreItem>
</file>

<file path=docProps/app.xml><?xml version="1.0" encoding="utf-8"?>
<Properties xmlns="http://schemas.openxmlformats.org/officeDocument/2006/extended-properties" xmlns:vt="http://schemas.openxmlformats.org/officeDocument/2006/docPropsVTypes">
  <Template/>
  <TotalTime>0</TotalTime>
  <Words>1376</Words>
  <Application>Microsoft Office PowerPoint</Application>
  <PresentationFormat>On-screen Show (4:3)</PresentationFormat>
  <Paragraphs>270</Paragraphs>
  <Slides>35</Slides>
  <Notes>3</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BlackHistoryMonthPresentation</vt:lpstr>
      <vt:lpstr>Οι Διαδραστικοί Πίνακες  στη σύγχρονη διδακτική πρακτική .</vt:lpstr>
      <vt:lpstr>Δράση Π-78</vt:lpstr>
      <vt:lpstr>Πριν                                             μετά...</vt:lpstr>
      <vt:lpstr>Μην πανικοβάλεστε....</vt:lpstr>
      <vt:lpstr>Η επόμενη μέρα...</vt:lpstr>
      <vt:lpstr>Τι είναι ο Διαδραστικός Πίνακας;</vt:lpstr>
      <vt:lpstr>Τι είναι ο Διαδραστικός Πίνακας;</vt:lpstr>
      <vt:lpstr>Τύποι Διαδραστικού Πίνακα</vt:lpstr>
      <vt:lpstr>Τύποι Διαδραστικού Πίνακα</vt:lpstr>
      <vt:lpstr>Τύποι Διαδραστικού Πίνακα</vt:lpstr>
      <vt:lpstr>Τύποι Διαδραστικού Πίνακα</vt:lpstr>
      <vt:lpstr>Μερικά ερωτήματα...</vt:lpstr>
      <vt:lpstr>Χαρακτηριστικά του Διαδραστικού Πίνακα ως Εκπαιδευτικό Εργαλείο</vt:lpstr>
      <vt:lpstr>Χαρακτηριστικά του Διαδραστικού Πίνακα ως Εκπαιδευτικό Εργαλείο</vt:lpstr>
      <vt:lpstr>Στόχοι κατά τη χρήση του Δ.Π.</vt:lpstr>
      <vt:lpstr>PowerPoint Presentation</vt:lpstr>
      <vt:lpstr>PowerPoint Presentation</vt:lpstr>
      <vt:lpstr>PowerPoint Presentation</vt:lpstr>
      <vt:lpstr>PowerPoint Presentation</vt:lpstr>
      <vt:lpstr>PowerPoint Presentation</vt:lpstr>
      <vt:lpstr>Επίπεδα χρήσης του Δ.Π.</vt:lpstr>
      <vt:lpstr>Απλές Διαδραστικές Τεχνικές</vt:lpstr>
      <vt:lpstr>Οδηγός επιβίωσης...</vt:lpstr>
      <vt:lpstr>Υλοποίηση διδακτικών προσεγγίσεων</vt:lpstr>
      <vt:lpstr>Υλοποίηση διδακτικών προσεγγίσεων</vt:lpstr>
      <vt:lpstr>Συνεργατικές Τεχνικές</vt:lpstr>
      <vt:lpstr>Συνεργατικές Τεχνικές</vt:lpstr>
      <vt:lpstr>Συνεργατικές Τεχνικές</vt:lpstr>
      <vt:lpstr>Συνεργατικές Τεχνικές</vt:lpstr>
      <vt:lpstr>Προετοιμασία...Σχεδιασμός μαθήματος: Γενική Μέθοδος</vt:lpstr>
      <vt:lpstr>Μεταφορά και οργάνωση...</vt:lpstr>
      <vt:lpstr>Μεταφορά και οργάνωση...</vt:lpstr>
      <vt:lpstr>Αξιοποίηση e-mail...</vt:lpstr>
      <vt:lpstr>Αξιοποίηση Διαδικτύου...</vt:lpstr>
      <vt:lpstr>Πηγές παρουσίασης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2010-09-19T21:11:18Z</dcterms:created>
  <dcterms:modified xsi:type="dcterms:W3CDTF">2012-03-14T18:38:50Z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TC103524729990</vt:lpwstr>
  </property>
  <property fmtid="{D5CDD505-2E9C-101B-9397-08002B2CF9AE}" pid="3" name="ArticulateUseProject">
    <vt:lpwstr>1</vt:lpwstr>
  </property>
  <property fmtid="{D5CDD505-2E9C-101B-9397-08002B2CF9AE}" pid="4" name="ArticulatePath">
    <vt:lpwstr>Οι Διαδραστικοί Πίνακες στη διδακτική πρακτική</vt:lpwstr>
  </property>
  <property fmtid="{D5CDD505-2E9C-101B-9397-08002B2CF9AE}" pid="5" name="ArticulateGUID">
    <vt:lpwstr>0E14EF73-F8BA-41EA-981D-D7EBF479F265</vt:lpwstr>
  </property>
  <property fmtid="{D5CDD505-2E9C-101B-9397-08002B2CF9AE}" pid="6" name="ArticulateProjectFull">
    <vt:lpwstr>G:\Τα έγγραφά μου\Ομιλία για Διαδραστικούς Πίνακες\Οι Διαδραστικοί Πίνακες στη διδακτική πρακτική 5.ppta</vt:lpwstr>
  </property>
</Properties>
</file>